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3"/>
  </p:notesMasterIdLst>
  <p:sldIdLst>
    <p:sldId id="280" r:id="rId5"/>
    <p:sldId id="284" r:id="rId6"/>
    <p:sldId id="283" r:id="rId7"/>
    <p:sldId id="286" r:id="rId8"/>
    <p:sldId id="287" r:id="rId9"/>
    <p:sldId id="289" r:id="rId10"/>
    <p:sldId id="290" r:id="rId11"/>
    <p:sldId id="285" r:id="rId12"/>
    <p:sldId id="298" r:id="rId13"/>
    <p:sldId id="296" r:id="rId14"/>
    <p:sldId id="294" r:id="rId15"/>
    <p:sldId id="300" r:id="rId16"/>
    <p:sldId id="295" r:id="rId17"/>
    <p:sldId id="293" r:id="rId18"/>
    <p:sldId id="291" r:id="rId19"/>
    <p:sldId id="299" r:id="rId20"/>
    <p:sldId id="288" r:id="rId21"/>
    <p:sldId id="2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17D174-F109-43C2-AF45-78FC685885CC}" v="46" dt="2023-10-10T22:00:52.2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364" autoAdjust="0"/>
  </p:normalViewPr>
  <p:slideViewPr>
    <p:cSldViewPr snapToGrid="0">
      <p:cViewPr varScale="1">
        <p:scale>
          <a:sx n="103" d="100"/>
          <a:sy n="103" d="100"/>
        </p:scale>
        <p:origin x="8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6" Type="http://schemas.openxmlformats.org/officeDocument/2006/relationships/image" Target="../media/image26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6" Type="http://schemas.openxmlformats.org/officeDocument/2006/relationships/image" Target="../media/image26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CD8E11-720D-4D03-BEF5-B1169AEB8D06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A8DE4A-61D5-444D-AB94-FAC45F9A1D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Decompose “The Ask”: Which companies? </a:t>
          </a:r>
        </a:p>
      </dgm:t>
    </dgm:pt>
    <dgm:pt modelId="{CF26E221-25D8-436F-AE79-6EB597437027}" type="parTrans" cxnId="{D067FC76-EF44-472D-AE69-986B7B330FF4}">
      <dgm:prSet/>
      <dgm:spPr/>
      <dgm:t>
        <a:bodyPr/>
        <a:lstStyle/>
        <a:p>
          <a:endParaRPr lang="en-US"/>
        </a:p>
      </dgm:t>
    </dgm:pt>
    <dgm:pt modelId="{AC290189-49E0-4A62-ABCA-09EDB147EB6A}" type="sibTrans" cxnId="{D067FC76-EF44-472D-AE69-986B7B330FF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A4527EB-E610-4720-9E4B-E0A8365C3B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Identify Data Sources: Datasets Collection (Kaggle, Stock Markets websites)</a:t>
          </a:r>
        </a:p>
      </dgm:t>
    </dgm:pt>
    <dgm:pt modelId="{436CEA54-AED4-4BC8-9EEA-9E0458A16A9B}" type="parTrans" cxnId="{2D58C0DD-2BC1-4875-9DF9-8ADDDAB2F003}">
      <dgm:prSet/>
      <dgm:spPr/>
      <dgm:t>
        <a:bodyPr/>
        <a:lstStyle/>
        <a:p>
          <a:endParaRPr lang="en-US"/>
        </a:p>
      </dgm:t>
    </dgm:pt>
    <dgm:pt modelId="{FDB40D7A-22FE-4D49-AE16-E1CDBBF48205}" type="sibTrans" cxnId="{2D58C0DD-2BC1-4875-9DF9-8ADDDAB2F00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A950D3F-41A0-4AAD-84F2-46C0E3C0E2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Define Strategy and Metrics: Close Price and EPS</a:t>
          </a:r>
        </a:p>
      </dgm:t>
    </dgm:pt>
    <dgm:pt modelId="{B9CAF82E-186A-4536-9C31-54F05F1F631A}" type="parTrans" cxnId="{0DA92220-65FE-4CB0-AEC1-43F20ED772B5}">
      <dgm:prSet/>
      <dgm:spPr/>
      <dgm:t>
        <a:bodyPr/>
        <a:lstStyle/>
        <a:p>
          <a:endParaRPr lang="en-US"/>
        </a:p>
      </dgm:t>
    </dgm:pt>
    <dgm:pt modelId="{4525E264-C770-4BD7-BDCB-154F53B3B8F4}" type="sibTrans" cxnId="{0DA92220-65FE-4CB0-AEC1-43F20ED772B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A3A2D3D-A526-4EAE-B073-69BAF9A084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Build Data Retrieval Plan: MPL Finance API, </a:t>
          </a:r>
        </a:p>
      </dgm:t>
    </dgm:pt>
    <dgm:pt modelId="{31CB1413-EB0F-4AE0-9970-83D1D87737F2}" type="parTrans" cxnId="{CFD0C523-3E4C-4713-945A-B42AFFDC8A19}">
      <dgm:prSet/>
      <dgm:spPr/>
      <dgm:t>
        <a:bodyPr/>
        <a:lstStyle/>
        <a:p>
          <a:endParaRPr lang="en-US"/>
        </a:p>
      </dgm:t>
    </dgm:pt>
    <dgm:pt modelId="{C413A6C0-F9AD-46EC-A0EC-30FEEBF93D2D}" type="sibTrans" cxnId="{CFD0C523-3E4C-4713-945A-B42AFFDC8A1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9840B41-78CA-4D31-B035-0EB924C54C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Retrieve the data: from CSV to Pandas</a:t>
          </a:r>
        </a:p>
      </dgm:t>
    </dgm:pt>
    <dgm:pt modelId="{AD29852D-C452-4247-B88D-FF748EF7EF06}" type="parTrans" cxnId="{2F40B73F-46A6-4A52-A389-5298F0BFBA07}">
      <dgm:prSet/>
      <dgm:spPr/>
      <dgm:t>
        <a:bodyPr/>
        <a:lstStyle/>
        <a:p>
          <a:endParaRPr lang="en-US"/>
        </a:p>
      </dgm:t>
    </dgm:pt>
    <dgm:pt modelId="{3F0C9F65-3E52-4EE5-9A9D-EDB29CA49111}" type="sibTrans" cxnId="{2F40B73F-46A6-4A52-A389-5298F0BFBA0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B841F43-920F-41BC-804E-5E0AB56FE1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Assemble and Clean the data: Import the data from .csv files into a DataFrame (10 csv files)</a:t>
          </a:r>
        </a:p>
      </dgm:t>
    </dgm:pt>
    <dgm:pt modelId="{35119211-51F5-450C-AB3E-48724E965763}" type="parTrans" cxnId="{34ECB5D6-CE52-473A-80E3-E0ABE1F68790}">
      <dgm:prSet/>
      <dgm:spPr/>
      <dgm:t>
        <a:bodyPr/>
        <a:lstStyle/>
        <a:p>
          <a:endParaRPr lang="en-US"/>
        </a:p>
      </dgm:t>
    </dgm:pt>
    <dgm:pt modelId="{C2C795AA-BEA6-43E1-8611-DC4B0B256441}" type="sibTrans" cxnId="{34ECB5D6-CE52-473A-80E3-E0ABE1F6879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CB2D100-17E7-49C7-9114-F2E4F2051B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Analyze for Trends: Summary Statistics Datasframe &amp; Visulaization (volatility)</a:t>
          </a:r>
        </a:p>
      </dgm:t>
    </dgm:pt>
    <dgm:pt modelId="{F05ED87E-FE8F-4200-9B72-842E6F762794}" type="parTrans" cxnId="{14999173-698F-46FA-9F00-06FB8FB896A6}">
      <dgm:prSet/>
      <dgm:spPr/>
      <dgm:t>
        <a:bodyPr/>
        <a:lstStyle/>
        <a:p>
          <a:endParaRPr lang="en-US"/>
        </a:p>
      </dgm:t>
    </dgm:pt>
    <dgm:pt modelId="{D662EE35-D857-49B7-A5EC-56FA85A24F70}" type="sibTrans" cxnId="{14999173-698F-46FA-9F00-06FB8FB896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E1BDBC7-20D8-4C9E-9459-FC223FAA1F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Limitations</a:t>
          </a:r>
        </a:p>
      </dgm:t>
    </dgm:pt>
    <dgm:pt modelId="{80718ABE-B564-43A5-8BDF-2F69065B69A8}" type="parTrans" cxnId="{EC71440C-ABA8-4CC5-92C7-64D1647B0A43}">
      <dgm:prSet/>
      <dgm:spPr/>
      <dgm:t>
        <a:bodyPr/>
        <a:lstStyle/>
        <a:p>
          <a:endParaRPr lang="en-US"/>
        </a:p>
      </dgm:t>
    </dgm:pt>
    <dgm:pt modelId="{3A1AD0EC-426B-41BF-9172-48446BF3650C}" type="sibTrans" cxnId="{EC71440C-ABA8-4CC5-92C7-64D1647B0A43}">
      <dgm:prSet/>
      <dgm:spPr/>
      <dgm:t>
        <a:bodyPr/>
        <a:lstStyle/>
        <a:p>
          <a:endParaRPr lang="en-US"/>
        </a:p>
      </dgm:t>
    </dgm:pt>
    <dgm:pt modelId="{D8313E1A-9FF2-4C12-87BC-7138125349E3}" type="pres">
      <dgm:prSet presAssocID="{32CD8E11-720D-4D03-BEF5-B1169AEB8D06}" presName="root" presStyleCnt="0">
        <dgm:presLayoutVars>
          <dgm:dir/>
          <dgm:resizeHandles val="exact"/>
        </dgm:presLayoutVars>
      </dgm:prSet>
      <dgm:spPr/>
    </dgm:pt>
    <dgm:pt modelId="{F4CE2F0C-CED5-4446-9015-FC983767D53E}" type="pres">
      <dgm:prSet presAssocID="{32CD8E11-720D-4D03-BEF5-B1169AEB8D06}" presName="container" presStyleCnt="0">
        <dgm:presLayoutVars>
          <dgm:dir/>
          <dgm:resizeHandles val="exact"/>
        </dgm:presLayoutVars>
      </dgm:prSet>
      <dgm:spPr/>
    </dgm:pt>
    <dgm:pt modelId="{5DE305AA-007B-466D-985D-1FFCFE13A383}" type="pres">
      <dgm:prSet presAssocID="{47A8DE4A-61D5-444D-AB94-FAC45F9A1D7F}" presName="compNode" presStyleCnt="0"/>
      <dgm:spPr/>
    </dgm:pt>
    <dgm:pt modelId="{F6B457CA-54BD-4938-90F9-C2652CA82F89}" type="pres">
      <dgm:prSet presAssocID="{47A8DE4A-61D5-444D-AB94-FAC45F9A1D7F}" presName="iconBgRect" presStyleLbl="bgShp" presStyleIdx="0" presStyleCnt="8"/>
      <dgm:spPr/>
    </dgm:pt>
    <dgm:pt modelId="{32F0CDDA-8DCB-42D6-8335-52652E5F7408}" type="pres">
      <dgm:prSet presAssocID="{47A8DE4A-61D5-444D-AB94-FAC45F9A1D7F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8F37928E-B35C-435D-8B05-10DE00E85125}" type="pres">
      <dgm:prSet presAssocID="{47A8DE4A-61D5-444D-AB94-FAC45F9A1D7F}" presName="spaceRect" presStyleCnt="0"/>
      <dgm:spPr/>
    </dgm:pt>
    <dgm:pt modelId="{C76E4DF0-EC4F-4676-B156-CDE8FB6195B3}" type="pres">
      <dgm:prSet presAssocID="{47A8DE4A-61D5-444D-AB94-FAC45F9A1D7F}" presName="textRect" presStyleLbl="revTx" presStyleIdx="0" presStyleCnt="8">
        <dgm:presLayoutVars>
          <dgm:chMax val="1"/>
          <dgm:chPref val="1"/>
        </dgm:presLayoutVars>
      </dgm:prSet>
      <dgm:spPr/>
    </dgm:pt>
    <dgm:pt modelId="{3466AF41-B796-4E76-9AB8-CDDD4B58F2AA}" type="pres">
      <dgm:prSet presAssocID="{AC290189-49E0-4A62-ABCA-09EDB147EB6A}" presName="sibTrans" presStyleLbl="sibTrans2D1" presStyleIdx="0" presStyleCnt="0"/>
      <dgm:spPr/>
    </dgm:pt>
    <dgm:pt modelId="{989D74E1-5414-470E-A19A-8999828CC0C1}" type="pres">
      <dgm:prSet presAssocID="{8A4527EB-E610-4720-9E4B-E0A8365C3B4D}" presName="compNode" presStyleCnt="0"/>
      <dgm:spPr/>
    </dgm:pt>
    <dgm:pt modelId="{6F53FE90-01E8-4506-A0CE-31F78D9EB2A3}" type="pres">
      <dgm:prSet presAssocID="{8A4527EB-E610-4720-9E4B-E0A8365C3B4D}" presName="iconBgRect" presStyleLbl="bgShp" presStyleIdx="1" presStyleCnt="8"/>
      <dgm:spPr/>
    </dgm:pt>
    <dgm:pt modelId="{FBFAE1C0-586C-49B4-8E68-032AA13806D2}" type="pres">
      <dgm:prSet presAssocID="{8A4527EB-E610-4720-9E4B-E0A8365C3B4D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850581E-310F-42F3-ACDB-F66FF222E782}" type="pres">
      <dgm:prSet presAssocID="{8A4527EB-E610-4720-9E4B-E0A8365C3B4D}" presName="spaceRect" presStyleCnt="0"/>
      <dgm:spPr/>
    </dgm:pt>
    <dgm:pt modelId="{B74DEB8E-59E1-4E4F-813E-CEF737042801}" type="pres">
      <dgm:prSet presAssocID="{8A4527EB-E610-4720-9E4B-E0A8365C3B4D}" presName="textRect" presStyleLbl="revTx" presStyleIdx="1" presStyleCnt="8">
        <dgm:presLayoutVars>
          <dgm:chMax val="1"/>
          <dgm:chPref val="1"/>
        </dgm:presLayoutVars>
      </dgm:prSet>
      <dgm:spPr/>
    </dgm:pt>
    <dgm:pt modelId="{2653EDEB-6864-4B79-847C-0220568B1866}" type="pres">
      <dgm:prSet presAssocID="{FDB40D7A-22FE-4D49-AE16-E1CDBBF48205}" presName="sibTrans" presStyleLbl="sibTrans2D1" presStyleIdx="0" presStyleCnt="0"/>
      <dgm:spPr/>
    </dgm:pt>
    <dgm:pt modelId="{384CD4C1-6C7D-4E5F-8243-7C79A3F2315F}" type="pres">
      <dgm:prSet presAssocID="{EA950D3F-41A0-4AAD-84F2-46C0E3C0E240}" presName="compNode" presStyleCnt="0"/>
      <dgm:spPr/>
    </dgm:pt>
    <dgm:pt modelId="{291438CF-5839-49CF-A452-750177F0DD3C}" type="pres">
      <dgm:prSet presAssocID="{EA950D3F-41A0-4AAD-84F2-46C0E3C0E240}" presName="iconBgRect" presStyleLbl="bgShp" presStyleIdx="2" presStyleCnt="8"/>
      <dgm:spPr/>
    </dgm:pt>
    <dgm:pt modelId="{17AD3D04-F3C5-4535-80F7-6EABA4675152}" type="pres">
      <dgm:prSet presAssocID="{EA950D3F-41A0-4AAD-84F2-46C0E3C0E240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ble"/>
        </a:ext>
      </dgm:extLst>
    </dgm:pt>
    <dgm:pt modelId="{FB5D87A1-AB49-4489-B051-1FEF5CDFC2C4}" type="pres">
      <dgm:prSet presAssocID="{EA950D3F-41A0-4AAD-84F2-46C0E3C0E240}" presName="spaceRect" presStyleCnt="0"/>
      <dgm:spPr/>
    </dgm:pt>
    <dgm:pt modelId="{D221D15E-8CBA-48D9-A82E-DE5B18CCF7A5}" type="pres">
      <dgm:prSet presAssocID="{EA950D3F-41A0-4AAD-84F2-46C0E3C0E240}" presName="textRect" presStyleLbl="revTx" presStyleIdx="2" presStyleCnt="8">
        <dgm:presLayoutVars>
          <dgm:chMax val="1"/>
          <dgm:chPref val="1"/>
        </dgm:presLayoutVars>
      </dgm:prSet>
      <dgm:spPr/>
    </dgm:pt>
    <dgm:pt modelId="{8957B2E1-6C7A-4027-9EEC-E2F36C504A9B}" type="pres">
      <dgm:prSet presAssocID="{4525E264-C770-4BD7-BDCB-154F53B3B8F4}" presName="sibTrans" presStyleLbl="sibTrans2D1" presStyleIdx="0" presStyleCnt="0"/>
      <dgm:spPr/>
    </dgm:pt>
    <dgm:pt modelId="{ADD12F4A-ADC8-4C94-B52E-B771BF53E4F8}" type="pres">
      <dgm:prSet presAssocID="{AA3A2D3D-A526-4EAE-B073-69BAF9A084B4}" presName="compNode" presStyleCnt="0"/>
      <dgm:spPr/>
    </dgm:pt>
    <dgm:pt modelId="{83B3DE80-3246-4CF8-A584-BBB94CEE8D30}" type="pres">
      <dgm:prSet presAssocID="{AA3A2D3D-A526-4EAE-B073-69BAF9A084B4}" presName="iconBgRect" presStyleLbl="bgShp" presStyleIdx="3" presStyleCnt="8"/>
      <dgm:spPr/>
    </dgm:pt>
    <dgm:pt modelId="{20FCB97E-BB76-45BF-BB05-30A23BB7E5B0}" type="pres">
      <dgm:prSet presAssocID="{AA3A2D3D-A526-4EAE-B073-69BAF9A084B4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43600A2-7118-4EEB-8451-12FC5BB6DCBC}" type="pres">
      <dgm:prSet presAssocID="{AA3A2D3D-A526-4EAE-B073-69BAF9A084B4}" presName="spaceRect" presStyleCnt="0"/>
      <dgm:spPr/>
    </dgm:pt>
    <dgm:pt modelId="{45ECAE5B-D419-44B2-ACD1-FCE6F686657A}" type="pres">
      <dgm:prSet presAssocID="{AA3A2D3D-A526-4EAE-B073-69BAF9A084B4}" presName="textRect" presStyleLbl="revTx" presStyleIdx="3" presStyleCnt="8">
        <dgm:presLayoutVars>
          <dgm:chMax val="1"/>
          <dgm:chPref val="1"/>
        </dgm:presLayoutVars>
      </dgm:prSet>
      <dgm:spPr/>
    </dgm:pt>
    <dgm:pt modelId="{BFA03B10-3E52-4E6F-9DBA-1EE724B0B414}" type="pres">
      <dgm:prSet presAssocID="{C413A6C0-F9AD-46EC-A0EC-30FEEBF93D2D}" presName="sibTrans" presStyleLbl="sibTrans2D1" presStyleIdx="0" presStyleCnt="0"/>
      <dgm:spPr/>
    </dgm:pt>
    <dgm:pt modelId="{4695300F-07B4-45E4-831E-5B92BE96E196}" type="pres">
      <dgm:prSet presAssocID="{39840B41-78CA-4D31-B035-0EB924C54C86}" presName="compNode" presStyleCnt="0"/>
      <dgm:spPr/>
    </dgm:pt>
    <dgm:pt modelId="{EDA95C4C-29A8-49F8-85F5-CB0F1BC86C2F}" type="pres">
      <dgm:prSet presAssocID="{39840B41-78CA-4D31-B035-0EB924C54C86}" presName="iconBgRect" presStyleLbl="bgShp" presStyleIdx="4" presStyleCnt="8"/>
      <dgm:spPr/>
    </dgm:pt>
    <dgm:pt modelId="{AB6D55F4-739F-440D-96BF-C5CA74529AD4}" type="pres">
      <dgm:prSet presAssocID="{39840B41-78CA-4D31-B035-0EB924C54C86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5665C46B-B0F9-4EA7-A807-F125696247C7}" type="pres">
      <dgm:prSet presAssocID="{39840B41-78CA-4D31-B035-0EB924C54C86}" presName="spaceRect" presStyleCnt="0"/>
      <dgm:spPr/>
    </dgm:pt>
    <dgm:pt modelId="{B8F0CB02-0700-4393-84C4-F24C625247E5}" type="pres">
      <dgm:prSet presAssocID="{39840B41-78CA-4D31-B035-0EB924C54C86}" presName="textRect" presStyleLbl="revTx" presStyleIdx="4" presStyleCnt="8">
        <dgm:presLayoutVars>
          <dgm:chMax val="1"/>
          <dgm:chPref val="1"/>
        </dgm:presLayoutVars>
      </dgm:prSet>
      <dgm:spPr/>
    </dgm:pt>
    <dgm:pt modelId="{812CF993-C079-4FB9-8354-39A19A170521}" type="pres">
      <dgm:prSet presAssocID="{3F0C9F65-3E52-4EE5-9A9D-EDB29CA49111}" presName="sibTrans" presStyleLbl="sibTrans2D1" presStyleIdx="0" presStyleCnt="0"/>
      <dgm:spPr/>
    </dgm:pt>
    <dgm:pt modelId="{70155D11-3FF4-405E-A9D1-F93429168BA8}" type="pres">
      <dgm:prSet presAssocID="{3B841F43-920F-41BC-804E-5E0AB56FE16F}" presName="compNode" presStyleCnt="0"/>
      <dgm:spPr/>
    </dgm:pt>
    <dgm:pt modelId="{5C2DBC3F-6EFB-4813-AC96-A66A9D69C3C1}" type="pres">
      <dgm:prSet presAssocID="{3B841F43-920F-41BC-804E-5E0AB56FE16F}" presName="iconBgRect" presStyleLbl="bgShp" presStyleIdx="5" presStyleCnt="8"/>
      <dgm:spPr/>
    </dgm:pt>
    <dgm:pt modelId="{408837AA-C1ED-4AB1-81B6-CB3B5A2E977B}" type="pres">
      <dgm:prSet presAssocID="{3B841F43-920F-41BC-804E-5E0AB56FE16F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2DA41C88-C198-4B48-ACCF-275CF9998159}" type="pres">
      <dgm:prSet presAssocID="{3B841F43-920F-41BC-804E-5E0AB56FE16F}" presName="spaceRect" presStyleCnt="0"/>
      <dgm:spPr/>
    </dgm:pt>
    <dgm:pt modelId="{FE337B5B-C990-472B-852A-9E1B18BB7A2D}" type="pres">
      <dgm:prSet presAssocID="{3B841F43-920F-41BC-804E-5E0AB56FE16F}" presName="textRect" presStyleLbl="revTx" presStyleIdx="5" presStyleCnt="8">
        <dgm:presLayoutVars>
          <dgm:chMax val="1"/>
          <dgm:chPref val="1"/>
        </dgm:presLayoutVars>
      </dgm:prSet>
      <dgm:spPr/>
    </dgm:pt>
    <dgm:pt modelId="{643CDFE3-C14F-4B5E-9101-EFF59487AEDE}" type="pres">
      <dgm:prSet presAssocID="{C2C795AA-BEA6-43E1-8611-DC4B0B256441}" presName="sibTrans" presStyleLbl="sibTrans2D1" presStyleIdx="0" presStyleCnt="0"/>
      <dgm:spPr/>
    </dgm:pt>
    <dgm:pt modelId="{F4C7EFA5-8349-4ED4-B5D4-0D66BEF3F4BB}" type="pres">
      <dgm:prSet presAssocID="{9CB2D100-17E7-49C7-9114-F2E4F2051B11}" presName="compNode" presStyleCnt="0"/>
      <dgm:spPr/>
    </dgm:pt>
    <dgm:pt modelId="{E27F093F-E50F-45DA-93C5-88A1C842A89C}" type="pres">
      <dgm:prSet presAssocID="{9CB2D100-17E7-49C7-9114-F2E4F2051B11}" presName="iconBgRect" presStyleLbl="bgShp" presStyleIdx="6" presStyleCnt="8"/>
      <dgm:spPr/>
    </dgm:pt>
    <dgm:pt modelId="{8979E2FF-571C-455E-99D0-FB854C0EF34E}" type="pres">
      <dgm:prSet presAssocID="{9CB2D100-17E7-49C7-9114-F2E4F2051B11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93C6139-12FF-4237-9DB1-433A6C10716C}" type="pres">
      <dgm:prSet presAssocID="{9CB2D100-17E7-49C7-9114-F2E4F2051B11}" presName="spaceRect" presStyleCnt="0"/>
      <dgm:spPr/>
    </dgm:pt>
    <dgm:pt modelId="{52B71626-3A2A-463F-86EB-11D5C7B575B2}" type="pres">
      <dgm:prSet presAssocID="{9CB2D100-17E7-49C7-9114-F2E4F2051B11}" presName="textRect" presStyleLbl="revTx" presStyleIdx="6" presStyleCnt="8">
        <dgm:presLayoutVars>
          <dgm:chMax val="1"/>
          <dgm:chPref val="1"/>
        </dgm:presLayoutVars>
      </dgm:prSet>
      <dgm:spPr/>
    </dgm:pt>
    <dgm:pt modelId="{C5716671-0C23-4F6D-97E9-B80BEBE5E839}" type="pres">
      <dgm:prSet presAssocID="{D662EE35-D857-49B7-A5EC-56FA85A24F70}" presName="sibTrans" presStyleLbl="sibTrans2D1" presStyleIdx="0" presStyleCnt="0"/>
      <dgm:spPr/>
    </dgm:pt>
    <dgm:pt modelId="{4C7E14AF-2BA4-4562-A822-613BB7DB5F3A}" type="pres">
      <dgm:prSet presAssocID="{2E1BDBC7-20D8-4C9E-9459-FC223FAA1FEC}" presName="compNode" presStyleCnt="0"/>
      <dgm:spPr/>
    </dgm:pt>
    <dgm:pt modelId="{52D54852-EBB5-4B53-879A-FE050761A943}" type="pres">
      <dgm:prSet presAssocID="{2E1BDBC7-20D8-4C9E-9459-FC223FAA1FEC}" presName="iconBgRect" presStyleLbl="bgShp" presStyleIdx="7" presStyleCnt="8"/>
      <dgm:spPr/>
    </dgm:pt>
    <dgm:pt modelId="{AC07DD26-B654-49A2-ACC0-2E6259825AC9}" type="pres">
      <dgm:prSet presAssocID="{2E1BDBC7-20D8-4C9E-9459-FC223FAA1FEC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CC47E01C-6D89-473D-AA0A-31BF801C671C}" type="pres">
      <dgm:prSet presAssocID="{2E1BDBC7-20D8-4C9E-9459-FC223FAA1FEC}" presName="spaceRect" presStyleCnt="0"/>
      <dgm:spPr/>
    </dgm:pt>
    <dgm:pt modelId="{39EB3637-1D6F-4D94-8EF9-5B791E451920}" type="pres">
      <dgm:prSet presAssocID="{2E1BDBC7-20D8-4C9E-9459-FC223FAA1FEC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364A2005-0A8F-40E2-9D97-CAF7F4F958BD}" type="presOf" srcId="{D662EE35-D857-49B7-A5EC-56FA85A24F70}" destId="{C5716671-0C23-4F6D-97E9-B80BEBE5E839}" srcOrd="0" destOrd="0" presId="urn:microsoft.com/office/officeart/2018/2/layout/IconCircleList"/>
    <dgm:cxn modelId="{EC71440C-ABA8-4CC5-92C7-64D1647B0A43}" srcId="{32CD8E11-720D-4D03-BEF5-B1169AEB8D06}" destId="{2E1BDBC7-20D8-4C9E-9459-FC223FAA1FEC}" srcOrd="7" destOrd="0" parTransId="{80718ABE-B564-43A5-8BDF-2F69065B69A8}" sibTransId="{3A1AD0EC-426B-41BF-9172-48446BF3650C}"/>
    <dgm:cxn modelId="{0DA92220-65FE-4CB0-AEC1-43F20ED772B5}" srcId="{32CD8E11-720D-4D03-BEF5-B1169AEB8D06}" destId="{EA950D3F-41A0-4AAD-84F2-46C0E3C0E240}" srcOrd="2" destOrd="0" parTransId="{B9CAF82E-186A-4536-9C31-54F05F1F631A}" sibTransId="{4525E264-C770-4BD7-BDCB-154F53B3B8F4}"/>
    <dgm:cxn modelId="{CFD0C523-3E4C-4713-945A-B42AFFDC8A19}" srcId="{32CD8E11-720D-4D03-BEF5-B1169AEB8D06}" destId="{AA3A2D3D-A526-4EAE-B073-69BAF9A084B4}" srcOrd="3" destOrd="0" parTransId="{31CB1413-EB0F-4AE0-9970-83D1D87737F2}" sibTransId="{C413A6C0-F9AD-46EC-A0EC-30FEEBF93D2D}"/>
    <dgm:cxn modelId="{2F40B73F-46A6-4A52-A389-5298F0BFBA07}" srcId="{32CD8E11-720D-4D03-BEF5-B1169AEB8D06}" destId="{39840B41-78CA-4D31-B035-0EB924C54C86}" srcOrd="4" destOrd="0" parTransId="{AD29852D-C452-4247-B88D-FF748EF7EF06}" sibTransId="{3F0C9F65-3E52-4EE5-9A9D-EDB29CA49111}"/>
    <dgm:cxn modelId="{8A391F5F-78FF-4086-8258-2250B5ECE582}" type="presOf" srcId="{8A4527EB-E610-4720-9E4B-E0A8365C3B4D}" destId="{B74DEB8E-59E1-4E4F-813E-CEF737042801}" srcOrd="0" destOrd="0" presId="urn:microsoft.com/office/officeart/2018/2/layout/IconCircleList"/>
    <dgm:cxn modelId="{3555D85F-C461-4C6F-855D-5B708AD68C46}" type="presOf" srcId="{47A8DE4A-61D5-444D-AB94-FAC45F9A1D7F}" destId="{C76E4DF0-EC4F-4676-B156-CDE8FB6195B3}" srcOrd="0" destOrd="0" presId="urn:microsoft.com/office/officeart/2018/2/layout/IconCircleList"/>
    <dgm:cxn modelId="{67844061-0233-4B92-88F2-6238CAFA8D56}" type="presOf" srcId="{9CB2D100-17E7-49C7-9114-F2E4F2051B11}" destId="{52B71626-3A2A-463F-86EB-11D5C7B575B2}" srcOrd="0" destOrd="0" presId="urn:microsoft.com/office/officeart/2018/2/layout/IconCircleList"/>
    <dgm:cxn modelId="{8A645C61-5ADC-40E6-9CB5-4866277EA505}" type="presOf" srcId="{AA3A2D3D-A526-4EAE-B073-69BAF9A084B4}" destId="{45ECAE5B-D419-44B2-ACD1-FCE6F686657A}" srcOrd="0" destOrd="0" presId="urn:microsoft.com/office/officeart/2018/2/layout/IconCircleList"/>
    <dgm:cxn modelId="{52D40146-1058-439C-A7F4-B26F85E264E1}" type="presOf" srcId="{32CD8E11-720D-4D03-BEF5-B1169AEB8D06}" destId="{D8313E1A-9FF2-4C12-87BC-7138125349E3}" srcOrd="0" destOrd="0" presId="urn:microsoft.com/office/officeart/2018/2/layout/IconCircleList"/>
    <dgm:cxn modelId="{F6DD0D67-9F3D-4017-9E1E-2023125A7E1A}" type="presOf" srcId="{39840B41-78CA-4D31-B035-0EB924C54C86}" destId="{B8F0CB02-0700-4393-84C4-F24C625247E5}" srcOrd="0" destOrd="0" presId="urn:microsoft.com/office/officeart/2018/2/layout/IconCircleList"/>
    <dgm:cxn modelId="{92D21353-EEFF-4FA2-A583-8E20A7BC30EE}" type="presOf" srcId="{3F0C9F65-3E52-4EE5-9A9D-EDB29CA49111}" destId="{812CF993-C079-4FB9-8354-39A19A170521}" srcOrd="0" destOrd="0" presId="urn:microsoft.com/office/officeart/2018/2/layout/IconCircleList"/>
    <dgm:cxn modelId="{14999173-698F-46FA-9F00-06FB8FB896A6}" srcId="{32CD8E11-720D-4D03-BEF5-B1169AEB8D06}" destId="{9CB2D100-17E7-49C7-9114-F2E4F2051B11}" srcOrd="6" destOrd="0" parTransId="{F05ED87E-FE8F-4200-9B72-842E6F762794}" sibTransId="{D662EE35-D857-49B7-A5EC-56FA85A24F70}"/>
    <dgm:cxn modelId="{D067FC76-EF44-472D-AE69-986B7B330FF4}" srcId="{32CD8E11-720D-4D03-BEF5-B1169AEB8D06}" destId="{47A8DE4A-61D5-444D-AB94-FAC45F9A1D7F}" srcOrd="0" destOrd="0" parTransId="{CF26E221-25D8-436F-AE79-6EB597437027}" sibTransId="{AC290189-49E0-4A62-ABCA-09EDB147EB6A}"/>
    <dgm:cxn modelId="{03E4EA79-4E65-4EB7-9BE7-E7F5707A2C33}" type="presOf" srcId="{4525E264-C770-4BD7-BDCB-154F53B3B8F4}" destId="{8957B2E1-6C7A-4027-9EEC-E2F36C504A9B}" srcOrd="0" destOrd="0" presId="urn:microsoft.com/office/officeart/2018/2/layout/IconCircleList"/>
    <dgm:cxn modelId="{0149E786-970B-4C29-9CB6-2CD6ADCDAEEA}" type="presOf" srcId="{AC290189-49E0-4A62-ABCA-09EDB147EB6A}" destId="{3466AF41-B796-4E76-9AB8-CDDD4B58F2AA}" srcOrd="0" destOrd="0" presId="urn:microsoft.com/office/officeart/2018/2/layout/IconCircleList"/>
    <dgm:cxn modelId="{217D6D8C-7F65-40C5-A756-F25D6C1F4D39}" type="presOf" srcId="{2E1BDBC7-20D8-4C9E-9459-FC223FAA1FEC}" destId="{39EB3637-1D6F-4D94-8EF9-5B791E451920}" srcOrd="0" destOrd="0" presId="urn:microsoft.com/office/officeart/2018/2/layout/IconCircleList"/>
    <dgm:cxn modelId="{47577F8E-CED7-416B-B659-082A1A644A43}" type="presOf" srcId="{EA950D3F-41A0-4AAD-84F2-46C0E3C0E240}" destId="{D221D15E-8CBA-48D9-A82E-DE5B18CCF7A5}" srcOrd="0" destOrd="0" presId="urn:microsoft.com/office/officeart/2018/2/layout/IconCircleList"/>
    <dgm:cxn modelId="{396E57A8-F394-4928-8121-CAAE50290873}" type="presOf" srcId="{FDB40D7A-22FE-4D49-AE16-E1CDBBF48205}" destId="{2653EDEB-6864-4B79-847C-0220568B1866}" srcOrd="0" destOrd="0" presId="urn:microsoft.com/office/officeart/2018/2/layout/IconCircleList"/>
    <dgm:cxn modelId="{D93CD8C5-8CE1-4C2E-A380-A4CD3A4A73FE}" type="presOf" srcId="{C2C795AA-BEA6-43E1-8611-DC4B0B256441}" destId="{643CDFE3-C14F-4B5E-9101-EFF59487AEDE}" srcOrd="0" destOrd="0" presId="urn:microsoft.com/office/officeart/2018/2/layout/IconCircleList"/>
    <dgm:cxn modelId="{34ECB5D6-CE52-473A-80E3-E0ABE1F68790}" srcId="{32CD8E11-720D-4D03-BEF5-B1169AEB8D06}" destId="{3B841F43-920F-41BC-804E-5E0AB56FE16F}" srcOrd="5" destOrd="0" parTransId="{35119211-51F5-450C-AB3E-48724E965763}" sibTransId="{C2C795AA-BEA6-43E1-8611-DC4B0B256441}"/>
    <dgm:cxn modelId="{2D58C0DD-2BC1-4875-9DF9-8ADDDAB2F003}" srcId="{32CD8E11-720D-4D03-BEF5-B1169AEB8D06}" destId="{8A4527EB-E610-4720-9E4B-E0A8365C3B4D}" srcOrd="1" destOrd="0" parTransId="{436CEA54-AED4-4BC8-9EEA-9E0458A16A9B}" sibTransId="{FDB40D7A-22FE-4D49-AE16-E1CDBBF48205}"/>
    <dgm:cxn modelId="{59A797E4-505C-4C6E-ABDF-22B512A551DC}" type="presOf" srcId="{C413A6C0-F9AD-46EC-A0EC-30FEEBF93D2D}" destId="{BFA03B10-3E52-4E6F-9DBA-1EE724B0B414}" srcOrd="0" destOrd="0" presId="urn:microsoft.com/office/officeart/2018/2/layout/IconCircleList"/>
    <dgm:cxn modelId="{373698E4-7082-431C-B279-6184A547AB4B}" type="presOf" srcId="{3B841F43-920F-41BC-804E-5E0AB56FE16F}" destId="{FE337B5B-C990-472B-852A-9E1B18BB7A2D}" srcOrd="0" destOrd="0" presId="urn:microsoft.com/office/officeart/2018/2/layout/IconCircleList"/>
    <dgm:cxn modelId="{1AABA49F-D800-44E8-A1BC-C972C7895667}" type="presParOf" srcId="{D8313E1A-9FF2-4C12-87BC-7138125349E3}" destId="{F4CE2F0C-CED5-4446-9015-FC983767D53E}" srcOrd="0" destOrd="0" presId="urn:microsoft.com/office/officeart/2018/2/layout/IconCircleList"/>
    <dgm:cxn modelId="{D89F6970-2C95-482D-8CC3-40C33567B7C8}" type="presParOf" srcId="{F4CE2F0C-CED5-4446-9015-FC983767D53E}" destId="{5DE305AA-007B-466D-985D-1FFCFE13A383}" srcOrd="0" destOrd="0" presId="urn:microsoft.com/office/officeart/2018/2/layout/IconCircleList"/>
    <dgm:cxn modelId="{A181E9B0-7C26-4B08-9B26-55A9B63795A5}" type="presParOf" srcId="{5DE305AA-007B-466D-985D-1FFCFE13A383}" destId="{F6B457CA-54BD-4938-90F9-C2652CA82F89}" srcOrd="0" destOrd="0" presId="urn:microsoft.com/office/officeart/2018/2/layout/IconCircleList"/>
    <dgm:cxn modelId="{5A8D55A4-DBDC-45EC-92AF-BC2C82E9BEE5}" type="presParOf" srcId="{5DE305AA-007B-466D-985D-1FFCFE13A383}" destId="{32F0CDDA-8DCB-42D6-8335-52652E5F7408}" srcOrd="1" destOrd="0" presId="urn:microsoft.com/office/officeart/2018/2/layout/IconCircleList"/>
    <dgm:cxn modelId="{1A7BB00F-7309-4265-8740-C89451BF9004}" type="presParOf" srcId="{5DE305AA-007B-466D-985D-1FFCFE13A383}" destId="{8F37928E-B35C-435D-8B05-10DE00E85125}" srcOrd="2" destOrd="0" presId="urn:microsoft.com/office/officeart/2018/2/layout/IconCircleList"/>
    <dgm:cxn modelId="{218BE4FA-D0C8-49AB-99BA-D142C947820B}" type="presParOf" srcId="{5DE305AA-007B-466D-985D-1FFCFE13A383}" destId="{C76E4DF0-EC4F-4676-B156-CDE8FB6195B3}" srcOrd="3" destOrd="0" presId="urn:microsoft.com/office/officeart/2018/2/layout/IconCircleList"/>
    <dgm:cxn modelId="{649C6830-F7C1-4CA3-911E-FB91F58B563B}" type="presParOf" srcId="{F4CE2F0C-CED5-4446-9015-FC983767D53E}" destId="{3466AF41-B796-4E76-9AB8-CDDD4B58F2AA}" srcOrd="1" destOrd="0" presId="urn:microsoft.com/office/officeart/2018/2/layout/IconCircleList"/>
    <dgm:cxn modelId="{9932C51F-8C5A-4FCF-AA5C-B6F2813618E3}" type="presParOf" srcId="{F4CE2F0C-CED5-4446-9015-FC983767D53E}" destId="{989D74E1-5414-470E-A19A-8999828CC0C1}" srcOrd="2" destOrd="0" presId="urn:microsoft.com/office/officeart/2018/2/layout/IconCircleList"/>
    <dgm:cxn modelId="{949F7E7F-8142-4190-B334-85029D32BB10}" type="presParOf" srcId="{989D74E1-5414-470E-A19A-8999828CC0C1}" destId="{6F53FE90-01E8-4506-A0CE-31F78D9EB2A3}" srcOrd="0" destOrd="0" presId="urn:microsoft.com/office/officeart/2018/2/layout/IconCircleList"/>
    <dgm:cxn modelId="{EC0C0F6D-46FD-41FD-905E-F3DB917056D8}" type="presParOf" srcId="{989D74E1-5414-470E-A19A-8999828CC0C1}" destId="{FBFAE1C0-586C-49B4-8E68-032AA13806D2}" srcOrd="1" destOrd="0" presId="urn:microsoft.com/office/officeart/2018/2/layout/IconCircleList"/>
    <dgm:cxn modelId="{9B3A8726-E3D7-4419-A2B3-E9F6251E99A9}" type="presParOf" srcId="{989D74E1-5414-470E-A19A-8999828CC0C1}" destId="{4850581E-310F-42F3-ACDB-F66FF222E782}" srcOrd="2" destOrd="0" presId="urn:microsoft.com/office/officeart/2018/2/layout/IconCircleList"/>
    <dgm:cxn modelId="{76BCC0D6-535D-432F-A5FA-69633E5A8E86}" type="presParOf" srcId="{989D74E1-5414-470E-A19A-8999828CC0C1}" destId="{B74DEB8E-59E1-4E4F-813E-CEF737042801}" srcOrd="3" destOrd="0" presId="urn:microsoft.com/office/officeart/2018/2/layout/IconCircleList"/>
    <dgm:cxn modelId="{DE5B5CA5-F7A9-49B3-8BC9-56C8A2733FAC}" type="presParOf" srcId="{F4CE2F0C-CED5-4446-9015-FC983767D53E}" destId="{2653EDEB-6864-4B79-847C-0220568B1866}" srcOrd="3" destOrd="0" presId="urn:microsoft.com/office/officeart/2018/2/layout/IconCircleList"/>
    <dgm:cxn modelId="{D1DD2D6C-FB23-427F-BBBA-111ED270DF94}" type="presParOf" srcId="{F4CE2F0C-CED5-4446-9015-FC983767D53E}" destId="{384CD4C1-6C7D-4E5F-8243-7C79A3F2315F}" srcOrd="4" destOrd="0" presId="urn:microsoft.com/office/officeart/2018/2/layout/IconCircleList"/>
    <dgm:cxn modelId="{674753E0-19DB-4CC9-BA02-2F005F8239BC}" type="presParOf" srcId="{384CD4C1-6C7D-4E5F-8243-7C79A3F2315F}" destId="{291438CF-5839-49CF-A452-750177F0DD3C}" srcOrd="0" destOrd="0" presId="urn:microsoft.com/office/officeart/2018/2/layout/IconCircleList"/>
    <dgm:cxn modelId="{F424CD57-D74C-44AB-807C-326617BEB602}" type="presParOf" srcId="{384CD4C1-6C7D-4E5F-8243-7C79A3F2315F}" destId="{17AD3D04-F3C5-4535-80F7-6EABA4675152}" srcOrd="1" destOrd="0" presId="urn:microsoft.com/office/officeart/2018/2/layout/IconCircleList"/>
    <dgm:cxn modelId="{E785DF2E-D5A8-480C-86EC-281A49D484D3}" type="presParOf" srcId="{384CD4C1-6C7D-4E5F-8243-7C79A3F2315F}" destId="{FB5D87A1-AB49-4489-B051-1FEF5CDFC2C4}" srcOrd="2" destOrd="0" presId="urn:microsoft.com/office/officeart/2018/2/layout/IconCircleList"/>
    <dgm:cxn modelId="{C85D9C2D-E193-41FF-A8DA-6067778985D0}" type="presParOf" srcId="{384CD4C1-6C7D-4E5F-8243-7C79A3F2315F}" destId="{D221D15E-8CBA-48D9-A82E-DE5B18CCF7A5}" srcOrd="3" destOrd="0" presId="urn:microsoft.com/office/officeart/2018/2/layout/IconCircleList"/>
    <dgm:cxn modelId="{6B58C3DC-9FD9-40FC-BD90-DAB1B9760FE4}" type="presParOf" srcId="{F4CE2F0C-CED5-4446-9015-FC983767D53E}" destId="{8957B2E1-6C7A-4027-9EEC-E2F36C504A9B}" srcOrd="5" destOrd="0" presId="urn:microsoft.com/office/officeart/2018/2/layout/IconCircleList"/>
    <dgm:cxn modelId="{134B1741-2CA6-490C-9FC1-E56BAF70460E}" type="presParOf" srcId="{F4CE2F0C-CED5-4446-9015-FC983767D53E}" destId="{ADD12F4A-ADC8-4C94-B52E-B771BF53E4F8}" srcOrd="6" destOrd="0" presId="urn:microsoft.com/office/officeart/2018/2/layout/IconCircleList"/>
    <dgm:cxn modelId="{4303D923-A530-4EE3-B3DA-6FC3FAE51347}" type="presParOf" srcId="{ADD12F4A-ADC8-4C94-B52E-B771BF53E4F8}" destId="{83B3DE80-3246-4CF8-A584-BBB94CEE8D30}" srcOrd="0" destOrd="0" presId="urn:microsoft.com/office/officeart/2018/2/layout/IconCircleList"/>
    <dgm:cxn modelId="{C14A5D05-B6E6-4BDF-8934-FB85B2350AA0}" type="presParOf" srcId="{ADD12F4A-ADC8-4C94-B52E-B771BF53E4F8}" destId="{20FCB97E-BB76-45BF-BB05-30A23BB7E5B0}" srcOrd="1" destOrd="0" presId="urn:microsoft.com/office/officeart/2018/2/layout/IconCircleList"/>
    <dgm:cxn modelId="{9A9F9FA5-3680-4C3B-9DCD-9BAE997255A4}" type="presParOf" srcId="{ADD12F4A-ADC8-4C94-B52E-B771BF53E4F8}" destId="{F43600A2-7118-4EEB-8451-12FC5BB6DCBC}" srcOrd="2" destOrd="0" presId="urn:microsoft.com/office/officeart/2018/2/layout/IconCircleList"/>
    <dgm:cxn modelId="{6E6C6BDE-1C54-485A-9BA6-207613169A4C}" type="presParOf" srcId="{ADD12F4A-ADC8-4C94-B52E-B771BF53E4F8}" destId="{45ECAE5B-D419-44B2-ACD1-FCE6F686657A}" srcOrd="3" destOrd="0" presId="urn:microsoft.com/office/officeart/2018/2/layout/IconCircleList"/>
    <dgm:cxn modelId="{7D269F45-EB83-40AB-8EDA-38A2C96CC82E}" type="presParOf" srcId="{F4CE2F0C-CED5-4446-9015-FC983767D53E}" destId="{BFA03B10-3E52-4E6F-9DBA-1EE724B0B414}" srcOrd="7" destOrd="0" presId="urn:microsoft.com/office/officeart/2018/2/layout/IconCircleList"/>
    <dgm:cxn modelId="{10883DB3-21E2-4D9B-B23C-3A67D73266FC}" type="presParOf" srcId="{F4CE2F0C-CED5-4446-9015-FC983767D53E}" destId="{4695300F-07B4-45E4-831E-5B92BE96E196}" srcOrd="8" destOrd="0" presId="urn:microsoft.com/office/officeart/2018/2/layout/IconCircleList"/>
    <dgm:cxn modelId="{C39F876E-04B5-41B5-8E21-3E7497207BC3}" type="presParOf" srcId="{4695300F-07B4-45E4-831E-5B92BE96E196}" destId="{EDA95C4C-29A8-49F8-85F5-CB0F1BC86C2F}" srcOrd="0" destOrd="0" presId="urn:microsoft.com/office/officeart/2018/2/layout/IconCircleList"/>
    <dgm:cxn modelId="{B8E09E41-8CC1-4E0E-AC6C-2028C6CF565D}" type="presParOf" srcId="{4695300F-07B4-45E4-831E-5B92BE96E196}" destId="{AB6D55F4-739F-440D-96BF-C5CA74529AD4}" srcOrd="1" destOrd="0" presId="urn:microsoft.com/office/officeart/2018/2/layout/IconCircleList"/>
    <dgm:cxn modelId="{2952B39F-0455-4D11-A571-FA97518999FF}" type="presParOf" srcId="{4695300F-07B4-45E4-831E-5B92BE96E196}" destId="{5665C46B-B0F9-4EA7-A807-F125696247C7}" srcOrd="2" destOrd="0" presId="urn:microsoft.com/office/officeart/2018/2/layout/IconCircleList"/>
    <dgm:cxn modelId="{44BF7D76-5D71-4B86-AB95-B554E7CEFE48}" type="presParOf" srcId="{4695300F-07B4-45E4-831E-5B92BE96E196}" destId="{B8F0CB02-0700-4393-84C4-F24C625247E5}" srcOrd="3" destOrd="0" presId="urn:microsoft.com/office/officeart/2018/2/layout/IconCircleList"/>
    <dgm:cxn modelId="{41B8E417-9152-47C2-8959-D221C1530998}" type="presParOf" srcId="{F4CE2F0C-CED5-4446-9015-FC983767D53E}" destId="{812CF993-C079-4FB9-8354-39A19A170521}" srcOrd="9" destOrd="0" presId="urn:microsoft.com/office/officeart/2018/2/layout/IconCircleList"/>
    <dgm:cxn modelId="{59096D58-FA48-436E-8A1E-11DE5F8C2DAE}" type="presParOf" srcId="{F4CE2F0C-CED5-4446-9015-FC983767D53E}" destId="{70155D11-3FF4-405E-A9D1-F93429168BA8}" srcOrd="10" destOrd="0" presId="urn:microsoft.com/office/officeart/2018/2/layout/IconCircleList"/>
    <dgm:cxn modelId="{4ACA6573-A5A4-4D15-8C56-2D7EBD9C4E8F}" type="presParOf" srcId="{70155D11-3FF4-405E-A9D1-F93429168BA8}" destId="{5C2DBC3F-6EFB-4813-AC96-A66A9D69C3C1}" srcOrd="0" destOrd="0" presId="urn:microsoft.com/office/officeart/2018/2/layout/IconCircleList"/>
    <dgm:cxn modelId="{89F8C5EE-FAB4-47B8-AEAD-34A007353D80}" type="presParOf" srcId="{70155D11-3FF4-405E-A9D1-F93429168BA8}" destId="{408837AA-C1ED-4AB1-81B6-CB3B5A2E977B}" srcOrd="1" destOrd="0" presId="urn:microsoft.com/office/officeart/2018/2/layout/IconCircleList"/>
    <dgm:cxn modelId="{C7DCA869-3753-4E66-BB0B-E1E250759FE4}" type="presParOf" srcId="{70155D11-3FF4-405E-A9D1-F93429168BA8}" destId="{2DA41C88-C198-4B48-ACCF-275CF9998159}" srcOrd="2" destOrd="0" presId="urn:microsoft.com/office/officeart/2018/2/layout/IconCircleList"/>
    <dgm:cxn modelId="{E90D8112-A993-4C51-942A-674F80CC4FE4}" type="presParOf" srcId="{70155D11-3FF4-405E-A9D1-F93429168BA8}" destId="{FE337B5B-C990-472B-852A-9E1B18BB7A2D}" srcOrd="3" destOrd="0" presId="urn:microsoft.com/office/officeart/2018/2/layout/IconCircleList"/>
    <dgm:cxn modelId="{A5B343CC-5C1B-468D-91BB-0E37A4205A22}" type="presParOf" srcId="{F4CE2F0C-CED5-4446-9015-FC983767D53E}" destId="{643CDFE3-C14F-4B5E-9101-EFF59487AEDE}" srcOrd="11" destOrd="0" presId="urn:microsoft.com/office/officeart/2018/2/layout/IconCircleList"/>
    <dgm:cxn modelId="{1871E525-CD65-47D1-9C21-35928059FFDA}" type="presParOf" srcId="{F4CE2F0C-CED5-4446-9015-FC983767D53E}" destId="{F4C7EFA5-8349-4ED4-B5D4-0D66BEF3F4BB}" srcOrd="12" destOrd="0" presId="urn:microsoft.com/office/officeart/2018/2/layout/IconCircleList"/>
    <dgm:cxn modelId="{70BDE506-4F15-4940-B584-8B6B0E2C5EC6}" type="presParOf" srcId="{F4C7EFA5-8349-4ED4-B5D4-0D66BEF3F4BB}" destId="{E27F093F-E50F-45DA-93C5-88A1C842A89C}" srcOrd="0" destOrd="0" presId="urn:microsoft.com/office/officeart/2018/2/layout/IconCircleList"/>
    <dgm:cxn modelId="{4A846DFD-2740-4FF1-87C5-89B37DFCB065}" type="presParOf" srcId="{F4C7EFA5-8349-4ED4-B5D4-0D66BEF3F4BB}" destId="{8979E2FF-571C-455E-99D0-FB854C0EF34E}" srcOrd="1" destOrd="0" presId="urn:microsoft.com/office/officeart/2018/2/layout/IconCircleList"/>
    <dgm:cxn modelId="{BF645F85-58BC-476D-BD22-839BA1F170D1}" type="presParOf" srcId="{F4C7EFA5-8349-4ED4-B5D4-0D66BEF3F4BB}" destId="{093C6139-12FF-4237-9DB1-433A6C10716C}" srcOrd="2" destOrd="0" presId="urn:microsoft.com/office/officeart/2018/2/layout/IconCircleList"/>
    <dgm:cxn modelId="{3BAA3CAB-5904-4599-9E13-CA7E592097EA}" type="presParOf" srcId="{F4C7EFA5-8349-4ED4-B5D4-0D66BEF3F4BB}" destId="{52B71626-3A2A-463F-86EB-11D5C7B575B2}" srcOrd="3" destOrd="0" presId="urn:microsoft.com/office/officeart/2018/2/layout/IconCircleList"/>
    <dgm:cxn modelId="{6587269D-CA3F-4584-B30D-96F882565EFF}" type="presParOf" srcId="{F4CE2F0C-CED5-4446-9015-FC983767D53E}" destId="{C5716671-0C23-4F6D-97E9-B80BEBE5E839}" srcOrd="13" destOrd="0" presId="urn:microsoft.com/office/officeart/2018/2/layout/IconCircleList"/>
    <dgm:cxn modelId="{1ADE721D-27F5-4007-BD59-DBB3BC3D7F00}" type="presParOf" srcId="{F4CE2F0C-CED5-4446-9015-FC983767D53E}" destId="{4C7E14AF-2BA4-4562-A822-613BB7DB5F3A}" srcOrd="14" destOrd="0" presId="urn:microsoft.com/office/officeart/2018/2/layout/IconCircleList"/>
    <dgm:cxn modelId="{4617E590-DFDF-4B60-8F1F-125CCC3AC42D}" type="presParOf" srcId="{4C7E14AF-2BA4-4562-A822-613BB7DB5F3A}" destId="{52D54852-EBB5-4B53-879A-FE050761A943}" srcOrd="0" destOrd="0" presId="urn:microsoft.com/office/officeart/2018/2/layout/IconCircleList"/>
    <dgm:cxn modelId="{B56DBD0D-0660-4316-B72E-8D693A26C937}" type="presParOf" srcId="{4C7E14AF-2BA4-4562-A822-613BB7DB5F3A}" destId="{AC07DD26-B654-49A2-ACC0-2E6259825AC9}" srcOrd="1" destOrd="0" presId="urn:microsoft.com/office/officeart/2018/2/layout/IconCircleList"/>
    <dgm:cxn modelId="{68D70D0E-DDF2-41FF-8C96-ADABE0785AA3}" type="presParOf" srcId="{4C7E14AF-2BA4-4562-A822-613BB7DB5F3A}" destId="{CC47E01C-6D89-473D-AA0A-31BF801C671C}" srcOrd="2" destOrd="0" presId="urn:microsoft.com/office/officeart/2018/2/layout/IconCircleList"/>
    <dgm:cxn modelId="{FDEFDC1C-23ED-41C3-A2C7-B61D04463646}" type="presParOf" srcId="{4C7E14AF-2BA4-4562-A822-613BB7DB5F3A}" destId="{39EB3637-1D6F-4D94-8EF9-5B791E45192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B457CA-54BD-4938-90F9-C2652CA82F89}">
      <dsp:nvSpPr>
        <dsp:cNvPr id="0" name=""/>
        <dsp:cNvSpPr/>
      </dsp:nvSpPr>
      <dsp:spPr>
        <a:xfrm>
          <a:off x="861423" y="103580"/>
          <a:ext cx="748190" cy="74819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F0CDDA-8DCB-42D6-8335-52652E5F7408}">
      <dsp:nvSpPr>
        <dsp:cNvPr id="0" name=""/>
        <dsp:cNvSpPr/>
      </dsp:nvSpPr>
      <dsp:spPr>
        <a:xfrm>
          <a:off x="1018543" y="260700"/>
          <a:ext cx="433950" cy="4339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E4DF0-EC4F-4676-B156-CDE8FB6195B3}">
      <dsp:nvSpPr>
        <dsp:cNvPr id="0" name=""/>
        <dsp:cNvSpPr/>
      </dsp:nvSpPr>
      <dsp:spPr>
        <a:xfrm>
          <a:off x="1769940" y="103580"/>
          <a:ext cx="1763592" cy="748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Decompose “The Ask”: Which companies? </a:t>
          </a:r>
        </a:p>
      </dsp:txBody>
      <dsp:txXfrm>
        <a:off x="1769940" y="103580"/>
        <a:ext cx="1763592" cy="748190"/>
      </dsp:txXfrm>
    </dsp:sp>
    <dsp:sp modelId="{6F53FE90-01E8-4506-A0CE-31F78D9EB2A3}">
      <dsp:nvSpPr>
        <dsp:cNvPr id="0" name=""/>
        <dsp:cNvSpPr/>
      </dsp:nvSpPr>
      <dsp:spPr>
        <a:xfrm>
          <a:off x="3840825" y="103580"/>
          <a:ext cx="748190" cy="74819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FAE1C0-586C-49B4-8E68-032AA13806D2}">
      <dsp:nvSpPr>
        <dsp:cNvPr id="0" name=""/>
        <dsp:cNvSpPr/>
      </dsp:nvSpPr>
      <dsp:spPr>
        <a:xfrm>
          <a:off x="3997946" y="260700"/>
          <a:ext cx="433950" cy="4339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DEB8E-59E1-4E4F-813E-CEF737042801}">
      <dsp:nvSpPr>
        <dsp:cNvPr id="0" name=""/>
        <dsp:cNvSpPr/>
      </dsp:nvSpPr>
      <dsp:spPr>
        <a:xfrm>
          <a:off x="4749343" y="103580"/>
          <a:ext cx="1763592" cy="748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Identify Data Sources: Datasets Collection (Kaggle, Stock Markets websites)</a:t>
          </a:r>
        </a:p>
      </dsp:txBody>
      <dsp:txXfrm>
        <a:off x="4749343" y="103580"/>
        <a:ext cx="1763592" cy="748190"/>
      </dsp:txXfrm>
    </dsp:sp>
    <dsp:sp modelId="{291438CF-5839-49CF-A452-750177F0DD3C}">
      <dsp:nvSpPr>
        <dsp:cNvPr id="0" name=""/>
        <dsp:cNvSpPr/>
      </dsp:nvSpPr>
      <dsp:spPr>
        <a:xfrm>
          <a:off x="6820228" y="103580"/>
          <a:ext cx="748190" cy="74819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AD3D04-F3C5-4535-80F7-6EABA4675152}">
      <dsp:nvSpPr>
        <dsp:cNvPr id="0" name=""/>
        <dsp:cNvSpPr/>
      </dsp:nvSpPr>
      <dsp:spPr>
        <a:xfrm>
          <a:off x="6977348" y="260700"/>
          <a:ext cx="433950" cy="4339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21D15E-8CBA-48D9-A82E-DE5B18CCF7A5}">
      <dsp:nvSpPr>
        <dsp:cNvPr id="0" name=""/>
        <dsp:cNvSpPr/>
      </dsp:nvSpPr>
      <dsp:spPr>
        <a:xfrm>
          <a:off x="7728746" y="103580"/>
          <a:ext cx="1763592" cy="748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Define Strategy and Metrics: Close Price and EPS</a:t>
          </a:r>
        </a:p>
      </dsp:txBody>
      <dsp:txXfrm>
        <a:off x="7728746" y="103580"/>
        <a:ext cx="1763592" cy="748190"/>
      </dsp:txXfrm>
    </dsp:sp>
    <dsp:sp modelId="{83B3DE80-3246-4CF8-A584-BBB94CEE8D30}">
      <dsp:nvSpPr>
        <dsp:cNvPr id="0" name=""/>
        <dsp:cNvSpPr/>
      </dsp:nvSpPr>
      <dsp:spPr>
        <a:xfrm>
          <a:off x="861423" y="1483279"/>
          <a:ext cx="748190" cy="74819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CB97E-BB76-45BF-BB05-30A23BB7E5B0}">
      <dsp:nvSpPr>
        <dsp:cNvPr id="0" name=""/>
        <dsp:cNvSpPr/>
      </dsp:nvSpPr>
      <dsp:spPr>
        <a:xfrm>
          <a:off x="1018543" y="1640399"/>
          <a:ext cx="433950" cy="4339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CAE5B-D419-44B2-ACD1-FCE6F686657A}">
      <dsp:nvSpPr>
        <dsp:cNvPr id="0" name=""/>
        <dsp:cNvSpPr/>
      </dsp:nvSpPr>
      <dsp:spPr>
        <a:xfrm>
          <a:off x="1769940" y="1483279"/>
          <a:ext cx="1763592" cy="748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Build Data Retrieval Plan: MPL Finance API, </a:t>
          </a:r>
        </a:p>
      </dsp:txBody>
      <dsp:txXfrm>
        <a:off x="1769940" y="1483279"/>
        <a:ext cx="1763592" cy="748190"/>
      </dsp:txXfrm>
    </dsp:sp>
    <dsp:sp modelId="{EDA95C4C-29A8-49F8-85F5-CB0F1BC86C2F}">
      <dsp:nvSpPr>
        <dsp:cNvPr id="0" name=""/>
        <dsp:cNvSpPr/>
      </dsp:nvSpPr>
      <dsp:spPr>
        <a:xfrm>
          <a:off x="3840825" y="1483279"/>
          <a:ext cx="748190" cy="74819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6D55F4-739F-440D-96BF-C5CA74529AD4}">
      <dsp:nvSpPr>
        <dsp:cNvPr id="0" name=""/>
        <dsp:cNvSpPr/>
      </dsp:nvSpPr>
      <dsp:spPr>
        <a:xfrm>
          <a:off x="3997946" y="1640399"/>
          <a:ext cx="433950" cy="43395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0CB02-0700-4393-84C4-F24C625247E5}">
      <dsp:nvSpPr>
        <dsp:cNvPr id="0" name=""/>
        <dsp:cNvSpPr/>
      </dsp:nvSpPr>
      <dsp:spPr>
        <a:xfrm>
          <a:off x="4749343" y="1483279"/>
          <a:ext cx="1763592" cy="748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Retrieve the data: from CSV to Pandas</a:t>
          </a:r>
        </a:p>
      </dsp:txBody>
      <dsp:txXfrm>
        <a:off x="4749343" y="1483279"/>
        <a:ext cx="1763592" cy="748190"/>
      </dsp:txXfrm>
    </dsp:sp>
    <dsp:sp modelId="{5C2DBC3F-6EFB-4813-AC96-A66A9D69C3C1}">
      <dsp:nvSpPr>
        <dsp:cNvPr id="0" name=""/>
        <dsp:cNvSpPr/>
      </dsp:nvSpPr>
      <dsp:spPr>
        <a:xfrm>
          <a:off x="6820228" y="1483279"/>
          <a:ext cx="748190" cy="74819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8837AA-C1ED-4AB1-81B6-CB3B5A2E977B}">
      <dsp:nvSpPr>
        <dsp:cNvPr id="0" name=""/>
        <dsp:cNvSpPr/>
      </dsp:nvSpPr>
      <dsp:spPr>
        <a:xfrm>
          <a:off x="6977348" y="1640399"/>
          <a:ext cx="433950" cy="43395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337B5B-C990-472B-852A-9E1B18BB7A2D}">
      <dsp:nvSpPr>
        <dsp:cNvPr id="0" name=""/>
        <dsp:cNvSpPr/>
      </dsp:nvSpPr>
      <dsp:spPr>
        <a:xfrm>
          <a:off x="7728746" y="1483279"/>
          <a:ext cx="1763592" cy="748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Assemble and Clean the data: Import the data from .csv files into a DataFrame (10 csv files)</a:t>
          </a:r>
        </a:p>
      </dsp:txBody>
      <dsp:txXfrm>
        <a:off x="7728746" y="1483279"/>
        <a:ext cx="1763592" cy="748190"/>
      </dsp:txXfrm>
    </dsp:sp>
    <dsp:sp modelId="{E27F093F-E50F-45DA-93C5-88A1C842A89C}">
      <dsp:nvSpPr>
        <dsp:cNvPr id="0" name=""/>
        <dsp:cNvSpPr/>
      </dsp:nvSpPr>
      <dsp:spPr>
        <a:xfrm>
          <a:off x="861423" y="2862977"/>
          <a:ext cx="748190" cy="74819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79E2FF-571C-455E-99D0-FB854C0EF34E}">
      <dsp:nvSpPr>
        <dsp:cNvPr id="0" name=""/>
        <dsp:cNvSpPr/>
      </dsp:nvSpPr>
      <dsp:spPr>
        <a:xfrm>
          <a:off x="1018543" y="3020097"/>
          <a:ext cx="433950" cy="43395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B71626-3A2A-463F-86EB-11D5C7B575B2}">
      <dsp:nvSpPr>
        <dsp:cNvPr id="0" name=""/>
        <dsp:cNvSpPr/>
      </dsp:nvSpPr>
      <dsp:spPr>
        <a:xfrm>
          <a:off x="1769940" y="2862977"/>
          <a:ext cx="1763592" cy="748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Analyze for Trends: Summary Statistics Datasframe &amp; Visulaization (volatility)</a:t>
          </a:r>
        </a:p>
      </dsp:txBody>
      <dsp:txXfrm>
        <a:off x="1769940" y="2862977"/>
        <a:ext cx="1763592" cy="748190"/>
      </dsp:txXfrm>
    </dsp:sp>
    <dsp:sp modelId="{52D54852-EBB5-4B53-879A-FE050761A943}">
      <dsp:nvSpPr>
        <dsp:cNvPr id="0" name=""/>
        <dsp:cNvSpPr/>
      </dsp:nvSpPr>
      <dsp:spPr>
        <a:xfrm>
          <a:off x="3840825" y="2862977"/>
          <a:ext cx="748190" cy="74819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07DD26-B654-49A2-ACC0-2E6259825AC9}">
      <dsp:nvSpPr>
        <dsp:cNvPr id="0" name=""/>
        <dsp:cNvSpPr/>
      </dsp:nvSpPr>
      <dsp:spPr>
        <a:xfrm>
          <a:off x="3997946" y="3020097"/>
          <a:ext cx="433950" cy="433950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B3637-1D6F-4D94-8EF9-5B791E451920}">
      <dsp:nvSpPr>
        <dsp:cNvPr id="0" name=""/>
        <dsp:cNvSpPr/>
      </dsp:nvSpPr>
      <dsp:spPr>
        <a:xfrm>
          <a:off x="4749343" y="2862977"/>
          <a:ext cx="1763592" cy="748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Limitations</a:t>
          </a:r>
        </a:p>
      </dsp:txBody>
      <dsp:txXfrm>
        <a:off x="4749343" y="2862977"/>
        <a:ext cx="1763592" cy="748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B38ED-DBEE-4E3D-8AD9-AF812F135968}" type="datetimeFigureOut">
              <a:rPr lang="en-CA" smtClean="0"/>
              <a:t>2023-10-10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0D0DAF-90FF-47AA-8F02-28CC153A51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877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D0DAF-90FF-47AA-8F02-28CC153A51DD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816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Mohamed </a:t>
            </a:r>
            <a:r>
              <a:rPr lang="en-US" dirty="0" err="1"/>
              <a:t>Lutfor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D0DAF-90FF-47AA-8F02-28CC153A51DD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2393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Mohamed </a:t>
            </a:r>
            <a:r>
              <a:rPr lang="en-US" dirty="0" err="1"/>
              <a:t>Lutfor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D0DAF-90FF-47AA-8F02-28CC153A51DD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4420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Mohamed </a:t>
            </a:r>
            <a:r>
              <a:rPr lang="en-US" dirty="0" err="1"/>
              <a:t>Lutfor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D0DAF-90FF-47AA-8F02-28CC153A51DD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2434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Mohamed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D0DAF-90FF-47AA-8F02-28CC153A51DD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8894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Salvador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D0DAF-90FF-47AA-8F02-28CC153A51DD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6895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Salvador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D0DAF-90FF-47AA-8F02-28CC153A51DD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2993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Mohamed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D0DAF-90FF-47AA-8F02-28CC153A51DD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1917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Mohamed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D0DAF-90FF-47AA-8F02-28CC153A51DD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1374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Mohamed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D0DAF-90FF-47AA-8F02-28CC153A51DD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062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Mohamed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D0DAF-90FF-47AA-8F02-28CC153A51DD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5467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Salvador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D0DAF-90FF-47AA-8F02-28CC153A51DD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4354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Mohamed </a:t>
            </a:r>
            <a:r>
              <a:rPr lang="en-US" dirty="0" err="1"/>
              <a:t>Lutfor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D0DAF-90FF-47AA-8F02-28CC153A51DD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62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Mohamed </a:t>
            </a:r>
            <a:r>
              <a:rPr lang="en-US" dirty="0" err="1"/>
              <a:t>Lutfor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D0DAF-90FF-47AA-8F02-28CC153A51DD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6214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Mohamed </a:t>
            </a:r>
            <a:r>
              <a:rPr lang="en-US" dirty="0" err="1"/>
              <a:t>Lutfor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D0DAF-90FF-47AA-8F02-28CC153A51DD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0007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Project 1 – Technology Stock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 err="1">
                <a:solidFill>
                  <a:srgbClr val="5792BA"/>
                </a:solidFill>
              </a:rPr>
              <a:t>UofT</a:t>
            </a:r>
            <a:r>
              <a:rPr lang="en-US" sz="2300" dirty="0">
                <a:solidFill>
                  <a:srgbClr val="5792BA"/>
                </a:solidFill>
              </a:rPr>
              <a:t> Bootcamp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910" y="89483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Results: MPL Finance Application</a:t>
            </a:r>
            <a:endParaRPr lang="en-CA" dirty="0"/>
          </a:p>
        </p:txBody>
      </p:sp>
      <p:pic>
        <p:nvPicPr>
          <p:cNvPr id="5" name="Content Placeholder 4" descr="A graph of a company&#10;&#10;Description automatically generated with medium confidence">
            <a:extLst>
              <a:ext uri="{FF2B5EF4-FFF2-40B4-BE49-F238E27FC236}">
                <a16:creationId xmlns:a16="http://schemas.microsoft.com/office/drawing/2014/main" id="{A10B2167-51BE-1792-3209-9A7CD57C8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47516" y="1656999"/>
            <a:ext cx="7560550" cy="472406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B45D9B-743B-3789-2966-FFB3DA860AB0}"/>
              </a:ext>
            </a:extLst>
          </p:cNvPr>
          <p:cNvSpPr txBox="1"/>
          <p:nvPr/>
        </p:nvSpPr>
        <p:spPr>
          <a:xfrm>
            <a:off x="2924679" y="1291809"/>
            <a:ext cx="6342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Figure 3: Microsoft Candlestick Graph between 2020 to 2021</a:t>
            </a:r>
            <a:endParaRPr lang="en-CA" sz="1400" b="1" dirty="0"/>
          </a:p>
        </p:txBody>
      </p:sp>
    </p:spTree>
    <p:extLst>
      <p:ext uri="{BB962C8B-B14F-4D97-AF65-F5344CB8AC3E}">
        <p14:creationId xmlns:p14="http://schemas.microsoft.com/office/powerpoint/2010/main" val="2712233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81762"/>
            <a:ext cx="10347296" cy="875251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Results: MPL Finance Application</a:t>
            </a:r>
            <a:endParaRPr lang="en-CA" dirty="0"/>
          </a:p>
        </p:txBody>
      </p:sp>
      <p:pic>
        <p:nvPicPr>
          <p:cNvPr id="9" name="Content Placeholder 8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6A2FA5C-F4D2-954D-FB5C-B91EC738B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2080470" y="1599586"/>
            <a:ext cx="7726261" cy="507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31DE35-A0E7-D498-28A1-B05C18E3E95A}"/>
              </a:ext>
            </a:extLst>
          </p:cNvPr>
          <p:cNvSpPr txBox="1"/>
          <p:nvPr/>
        </p:nvSpPr>
        <p:spPr>
          <a:xfrm>
            <a:off x="2834914" y="1291809"/>
            <a:ext cx="6342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Figure 4: Apple Candlestick Graph between 2020 to 2021</a:t>
            </a:r>
            <a:endParaRPr lang="en-CA" sz="1400" b="1" dirty="0"/>
          </a:p>
        </p:txBody>
      </p:sp>
    </p:spTree>
    <p:extLst>
      <p:ext uri="{BB962C8B-B14F-4D97-AF65-F5344CB8AC3E}">
        <p14:creationId xmlns:p14="http://schemas.microsoft.com/office/powerpoint/2010/main" val="1818244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14650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Results: MPL Finance Application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0E26DF-D369-09C6-8F3B-6DC0E0EE937A}"/>
              </a:ext>
            </a:extLst>
          </p:cNvPr>
          <p:cNvSpPr txBox="1"/>
          <p:nvPr/>
        </p:nvSpPr>
        <p:spPr>
          <a:xfrm>
            <a:off x="2924679" y="1291809"/>
            <a:ext cx="6342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Figure 5: Amazon Candlestick Graph between 2020 to 2021</a:t>
            </a:r>
            <a:endParaRPr lang="en-CA" sz="1400" b="1" dirty="0"/>
          </a:p>
        </p:txBody>
      </p:sp>
      <p:pic>
        <p:nvPicPr>
          <p:cNvPr id="8" name="Content Placeholder 7" descr="A graph of stock prices&#10;&#10;Description automatically generated">
            <a:extLst>
              <a:ext uri="{FF2B5EF4-FFF2-40B4-BE49-F238E27FC236}">
                <a16:creationId xmlns:a16="http://schemas.microsoft.com/office/drawing/2014/main" id="{E22169CA-717F-23B5-97E4-5E17BA1DD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1969" y="1708828"/>
            <a:ext cx="7388061" cy="4703385"/>
          </a:xfrm>
        </p:spPr>
      </p:pic>
    </p:spTree>
    <p:extLst>
      <p:ext uri="{BB962C8B-B14F-4D97-AF65-F5344CB8AC3E}">
        <p14:creationId xmlns:p14="http://schemas.microsoft.com/office/powerpoint/2010/main" val="4145866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14650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Results: MPL Finance Application</a:t>
            </a:r>
            <a:endParaRPr lang="en-CA" dirty="0"/>
          </a:p>
        </p:txBody>
      </p:sp>
      <p:pic>
        <p:nvPicPr>
          <p:cNvPr id="5" name="Content Placeholder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A9EA010-4922-6CB9-1792-B6AE50794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5932" y="1599586"/>
            <a:ext cx="7620605" cy="486843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0E26DF-D369-09C6-8F3B-6DC0E0EE937A}"/>
              </a:ext>
            </a:extLst>
          </p:cNvPr>
          <p:cNvSpPr txBox="1"/>
          <p:nvPr/>
        </p:nvSpPr>
        <p:spPr>
          <a:xfrm>
            <a:off x="2924679" y="1291809"/>
            <a:ext cx="6342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Figure 6: Tesla Candlestick Graph between 2020 to 2021</a:t>
            </a:r>
            <a:endParaRPr lang="en-CA" sz="1400" b="1" dirty="0"/>
          </a:p>
        </p:txBody>
      </p:sp>
    </p:spTree>
    <p:extLst>
      <p:ext uri="{BB962C8B-B14F-4D97-AF65-F5344CB8AC3E}">
        <p14:creationId xmlns:p14="http://schemas.microsoft.com/office/powerpoint/2010/main" val="544218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72705"/>
            <a:ext cx="10353762" cy="1257300"/>
          </a:xfrm>
        </p:spPr>
        <p:txBody>
          <a:bodyPr/>
          <a:lstStyle/>
          <a:p>
            <a:r>
              <a:rPr lang="en-US"/>
              <a:t>Project Results: Google Analysis</a:t>
            </a:r>
            <a:endParaRPr lang="en-CA" dirty="0"/>
          </a:p>
        </p:txBody>
      </p:sp>
      <p:pic>
        <p:nvPicPr>
          <p:cNvPr id="8" name="Content Placeholder 1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0A42C1F-AC05-C2EE-71BF-5A164B8B1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451" y="4982765"/>
            <a:ext cx="2744549" cy="187523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3B51FF-26F4-320D-9673-A7E4CE16D9DF}"/>
              </a:ext>
            </a:extLst>
          </p:cNvPr>
          <p:cNvSpPr txBox="1"/>
          <p:nvPr/>
        </p:nvSpPr>
        <p:spPr>
          <a:xfrm>
            <a:off x="3109236" y="1511095"/>
            <a:ext cx="6342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Table 4 : Google Quarterly Close Price view (2020-2022)</a:t>
            </a:r>
            <a:endParaRPr lang="en-CA" sz="1400" b="1" dirty="0"/>
          </a:p>
        </p:txBody>
      </p:sp>
      <p:pic>
        <p:nvPicPr>
          <p:cNvPr id="9" name="Picture 8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20B833D6-E827-F723-9A0D-5EAD448B5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311" y="1886750"/>
            <a:ext cx="7575238" cy="315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65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011" y="609600"/>
            <a:ext cx="6939520" cy="845976"/>
          </a:xfrm>
        </p:spPr>
        <p:txBody>
          <a:bodyPr>
            <a:normAutofit/>
          </a:bodyPr>
          <a:lstStyle/>
          <a:p>
            <a:r>
              <a:rPr lang="en-US" sz="4300" dirty="0"/>
              <a:t>Project Results : Correlations</a:t>
            </a:r>
            <a:endParaRPr lang="en-CA" sz="43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71A55B-8C56-492F-B317-105830ECF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0" y="1"/>
            <a:ext cx="4690532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94843BA-DEF9-406F-8134-09F810F05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326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with red line and blue dots&#10;&#10;Description automatically generated">
            <a:extLst>
              <a:ext uri="{FF2B5EF4-FFF2-40B4-BE49-F238E27FC236}">
                <a16:creationId xmlns:a16="http://schemas.microsoft.com/office/drawing/2014/main" id="{6CD4EA3E-0D5D-3ABD-5B3E-63AC4E8F7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79" y="684175"/>
            <a:ext cx="3225219" cy="2539860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D1B96E5-355C-E9C7-785A-BBCA0BF71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79" y="3616959"/>
            <a:ext cx="3217333" cy="257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1E3BB89-021D-5DA5-E617-9BA5D29B3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7011" y="1905802"/>
            <a:ext cx="6310546" cy="3885398"/>
          </a:xfrm>
        </p:spPr>
        <p:txBody>
          <a:bodyPr>
            <a:normAutofit/>
          </a:bodyPr>
          <a:lstStyle/>
          <a:p>
            <a:r>
              <a:rPr 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Monaco"/>
              </a:rPr>
              <a:t>Strong Positive Correlation between Average Close Price and EPS (</a:t>
            </a:r>
            <a:r>
              <a:rPr lang="en-US" sz="1800" dirty="0" err="1">
                <a:ln>
                  <a:noFill/>
                </a:ln>
                <a:solidFill>
                  <a:schemeClr val="tx1"/>
                </a:solidFill>
                <a:effectLst/>
                <a:latin typeface="Monaco"/>
              </a:rPr>
              <a:t>rvalue</a:t>
            </a:r>
            <a:r>
              <a:rPr 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Monaco"/>
              </a:rPr>
              <a:t>: </a:t>
            </a: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Monaco"/>
              </a:rPr>
              <a:t>0.9161849722975483)</a:t>
            </a:r>
          </a:p>
          <a:p>
            <a:endParaRPr lang="en-US" sz="1800" dirty="0">
              <a:ln>
                <a:noFill/>
              </a:ln>
              <a:solidFill>
                <a:schemeClr val="tx1"/>
              </a:solidFill>
              <a:effectLst/>
              <a:latin typeface="Monaco"/>
            </a:endParaRPr>
          </a:p>
          <a:p>
            <a:endParaRPr lang="en-US" sz="1800" dirty="0">
              <a:ln>
                <a:noFill/>
              </a:ln>
              <a:solidFill>
                <a:schemeClr val="tx1"/>
              </a:solidFill>
              <a:effectLst/>
              <a:latin typeface="Monaco"/>
            </a:endParaRPr>
          </a:p>
          <a:p>
            <a:endParaRPr lang="en-US" sz="1800" dirty="0">
              <a:ln>
                <a:noFill/>
              </a:ln>
              <a:solidFill>
                <a:schemeClr val="tx1"/>
              </a:solidFill>
              <a:effectLst/>
              <a:latin typeface="Monaco"/>
            </a:endParaRPr>
          </a:p>
          <a:p>
            <a:endParaRPr lang="en-US" sz="1800" dirty="0">
              <a:ln>
                <a:noFill/>
              </a:ln>
              <a:solidFill>
                <a:schemeClr val="tx1"/>
              </a:solidFill>
              <a:effectLst/>
              <a:latin typeface="Monaco"/>
            </a:endParaRPr>
          </a:p>
          <a:p>
            <a:r>
              <a:rPr 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Monaco"/>
              </a:rPr>
              <a:t>Moderate Negative Correlation between AAPL Stock Close Price and Stock Volume (</a:t>
            </a:r>
            <a:r>
              <a:rPr lang="en-US" sz="1800" dirty="0" err="1"/>
              <a:t>rvalue</a:t>
            </a:r>
            <a:r>
              <a:rPr lang="en-US" sz="1800" dirty="0"/>
              <a:t> </a:t>
            </a: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Monaco"/>
              </a:rPr>
              <a:t>-0.4580926996775942) 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E202AE71-81C0-150C-F95F-04596C7C6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610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Conclusions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417C1-6ECD-F39D-A83A-A4298B262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Overall, Google followed by Amazon provided the highest Earning Per share between 2011-2021</a:t>
            </a:r>
          </a:p>
          <a:p>
            <a:r>
              <a:rPr lang="en-US" dirty="0"/>
              <a:t>Tesla had the highest-volatility whereas T (AT&amp;T) had the lowest volatility</a:t>
            </a:r>
          </a:p>
          <a:p>
            <a:r>
              <a:rPr lang="en-US" dirty="0"/>
              <a:t>Overall, E-bay had the steadiest behavior in EPS, and it had the third smallest variance in close price</a:t>
            </a:r>
          </a:p>
          <a:p>
            <a:r>
              <a:rPr lang="en-US" dirty="0"/>
              <a:t>Limitations:</a:t>
            </a:r>
          </a:p>
          <a:p>
            <a:pPr lvl="1"/>
            <a:r>
              <a:rPr lang="en-US" dirty="0"/>
              <a:t>EPS Data Source</a:t>
            </a:r>
          </a:p>
          <a:p>
            <a:pPr lvl="1"/>
            <a:r>
              <a:rPr lang="en-US" dirty="0"/>
              <a:t>Outliers were included </a:t>
            </a:r>
          </a:p>
          <a:p>
            <a:pPr lvl="1"/>
            <a:r>
              <a:rPr lang="en-US" dirty="0"/>
              <a:t>Correlation: More data is need to validate the analysis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43579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Best stock market memes😂 | Stock market, Trading quotes, Funny memes">
            <a:extLst>
              <a:ext uri="{FF2B5EF4-FFF2-40B4-BE49-F238E27FC236}">
                <a16:creationId xmlns:a16="http://schemas.microsoft.com/office/drawing/2014/main" id="{863B13A7-4611-4E09-4D55-4AB4F9EDE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997" y="397170"/>
            <a:ext cx="3930472" cy="589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tonks | Know Your Meme">
            <a:extLst>
              <a:ext uri="{FF2B5EF4-FFF2-40B4-BE49-F238E27FC236}">
                <a16:creationId xmlns:a16="http://schemas.microsoft.com/office/drawing/2014/main" id="{4075C93B-7A52-D8C2-D912-4B5298C3F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976" y="1502547"/>
            <a:ext cx="5137208" cy="385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298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A2456A0-13DF-4BA8-9BDD-168E874C4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9410807-F95C-B072-BFBD-12E7F9BBC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54729"/>
            <a:ext cx="5978072" cy="3340119"/>
          </a:xfrm>
        </p:spPr>
        <p:txBody>
          <a:bodyPr anchor="t">
            <a:normAutofit/>
          </a:bodyPr>
          <a:lstStyle/>
          <a:p>
            <a:pPr marL="36900" indent="0" algn="ctr">
              <a:buNone/>
            </a:pPr>
            <a:r>
              <a:rPr lang="en-US" sz="7200" dirty="0"/>
              <a:t>Thank you</a:t>
            </a:r>
            <a:endParaRPr lang="en-CA" sz="7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B0CBADC4-62C1-6864-79C3-63AD74DB3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2945" y="1197355"/>
            <a:ext cx="3995592" cy="399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CCEB25-E2E3-481F-A03A-19767D3E7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500F4-0124-52B4-EEE8-07E2850FF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/>
              <a:t>Outline</a:t>
            </a:r>
            <a:endParaRPr lang="en-CA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50329-A703-27CC-8562-6EEB646AC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endParaRPr lang="en-US" sz="1600" dirty="0"/>
          </a:p>
          <a:p>
            <a:pPr marL="36900" indent="0">
              <a:buNone/>
            </a:pPr>
            <a:r>
              <a:rPr lang="en-CA" sz="1600" dirty="0"/>
              <a:t>1- Project Background/Proposal</a:t>
            </a:r>
          </a:p>
          <a:p>
            <a:pPr marL="36900" indent="0">
              <a:buNone/>
            </a:pPr>
            <a:r>
              <a:rPr lang="en-CA" sz="1600" dirty="0"/>
              <a:t>2-  Project Tasks Steps</a:t>
            </a:r>
          </a:p>
          <a:p>
            <a:pPr marL="36900" indent="0">
              <a:buNone/>
            </a:pPr>
            <a:r>
              <a:rPr lang="en-CA" sz="1600" dirty="0"/>
              <a:t>3- Project Results &amp; Conclusions  </a:t>
            </a:r>
          </a:p>
          <a:p>
            <a:pPr marL="36900" indent="0">
              <a:buNone/>
            </a:pPr>
            <a:endParaRPr lang="en-CA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2" descr="What Is the Monday Effect on Stock Market Prices?">
            <a:extLst>
              <a:ext uri="{FF2B5EF4-FFF2-40B4-BE49-F238E27FC236}">
                <a16:creationId xmlns:a16="http://schemas.microsoft.com/office/drawing/2014/main" id="{F043736C-EB14-C8E1-685E-A538E6954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5" r="-1" b="-1"/>
          <a:stretch/>
        </p:blipFill>
        <p:spPr bwMode="auto">
          <a:xfrm>
            <a:off x="4654295" y="10"/>
            <a:ext cx="75377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928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10517" cy="1348986"/>
          </a:xfrm>
        </p:spPr>
        <p:txBody>
          <a:bodyPr>
            <a:normAutofit/>
          </a:bodyPr>
          <a:lstStyle/>
          <a:p>
            <a:r>
              <a:rPr lang="en-US" dirty="0"/>
              <a:t>Project Introduction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6AF0D-481E-8B37-FDF4-CD8D68FA5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06070"/>
            <a:ext cx="5910517" cy="368513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Project Description/Outline: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Datasets: Top 10 Technology &amp; E-commerce companies listed on NASDAQ, and NYSE 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Tickers: [“APPL”,”AMZN”,”CSCO”,”EBAY”, “GOOG”,”IBM”,”MSFT”]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Time Horizon: 2011-2021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Data source: </a:t>
            </a:r>
            <a:r>
              <a:rPr lang="en-CA" sz="1400" dirty="0"/>
              <a:t>https://www.kaggle.com/datasets/paultimothymooney/stock-market-data</a:t>
            </a:r>
            <a:endParaRPr lang="en-US" sz="1400" dirty="0"/>
          </a:p>
          <a:p>
            <a:pPr lvl="1">
              <a:lnSpc>
                <a:spcPct val="90000"/>
              </a:lnSpc>
            </a:pPr>
            <a:r>
              <a:rPr lang="en-US" sz="1400" dirty="0"/>
              <a:t>Goals/Objectives</a:t>
            </a:r>
          </a:p>
          <a:p>
            <a:pPr lvl="2">
              <a:lnSpc>
                <a:spcPct val="90000"/>
              </a:lnSpc>
            </a:pPr>
            <a:r>
              <a:rPr lang="en-US" sz="1400" dirty="0"/>
              <a:t>Track and visualize historical stock ticker performance </a:t>
            </a:r>
          </a:p>
          <a:p>
            <a:pPr lvl="2">
              <a:lnSpc>
                <a:spcPct val="90000"/>
              </a:lnSpc>
            </a:pPr>
            <a:r>
              <a:rPr lang="en-US" sz="1400" dirty="0"/>
              <a:t>Highlight Best Performing Ticker historically</a:t>
            </a:r>
          </a:p>
          <a:p>
            <a:pPr lvl="2">
              <a:lnSpc>
                <a:spcPct val="90000"/>
              </a:lnSpc>
            </a:pPr>
            <a:r>
              <a:rPr lang="en-US" sz="1400" dirty="0"/>
              <a:t>Highlight most Volatile Stock historically  </a:t>
            </a:r>
          </a:p>
          <a:p>
            <a:pPr lvl="2">
              <a:lnSpc>
                <a:spcPct val="90000"/>
              </a:lnSpc>
            </a:pPr>
            <a:r>
              <a:rPr lang="en-US" sz="1400" dirty="0"/>
              <a:t>Identify Correlation between Average Close Price and Earning Per Share (EPS) </a:t>
            </a:r>
            <a:endParaRPr lang="en-CA" sz="1400" dirty="0"/>
          </a:p>
          <a:p>
            <a:pPr lvl="1">
              <a:lnSpc>
                <a:spcPct val="90000"/>
              </a:lnSpc>
            </a:pPr>
            <a:endParaRPr lang="en-US" sz="1400" dirty="0"/>
          </a:p>
        </p:txBody>
      </p:sp>
      <p:pic>
        <p:nvPicPr>
          <p:cNvPr id="2069" name="Picture 2068">
            <a:extLst>
              <a:ext uri="{FF2B5EF4-FFF2-40B4-BE49-F238E27FC236}">
                <a16:creationId xmlns:a16="http://schemas.microsoft.com/office/drawing/2014/main" id="{FA5B6B2C-C44F-441A-B6EE-80D965ACA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sp>
        <p:nvSpPr>
          <p:cNvPr id="2071" name="Rectangle 2070">
            <a:extLst>
              <a:ext uri="{FF2B5EF4-FFF2-40B4-BE49-F238E27FC236}">
                <a16:creationId xmlns:a16="http://schemas.microsoft.com/office/drawing/2014/main" id="{0EAD4726-4343-49C7-94B5-CEA4A3C01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8736" y="0"/>
            <a:ext cx="451326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F63A3A-9360-107F-E503-620119312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938" y="321734"/>
            <a:ext cx="2624973" cy="1964266"/>
          </a:xfrm>
          <a:prstGeom prst="rect">
            <a:avLst/>
          </a:prstGeom>
        </p:spPr>
      </p:pic>
      <p:pic>
        <p:nvPicPr>
          <p:cNvPr id="2064" name="Picture 16" descr="As US technology tumbles traditional stocks are roaring back | This is Money">
            <a:extLst>
              <a:ext uri="{FF2B5EF4-FFF2-40B4-BE49-F238E27FC236}">
                <a16:creationId xmlns:a16="http://schemas.microsoft.com/office/drawing/2014/main" id="{A1F4F5B6-FFAF-32F1-E8C7-F7C8569B2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2180" y="2446868"/>
            <a:ext cx="2942720" cy="196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est Nasdaq ETFs | The Motley Fool">
            <a:extLst>
              <a:ext uri="{FF2B5EF4-FFF2-40B4-BE49-F238E27FC236}">
                <a16:creationId xmlns:a16="http://schemas.microsoft.com/office/drawing/2014/main" id="{FA479A75-ACA6-8868-F921-134896CFD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7873" y="4572001"/>
            <a:ext cx="3539218" cy="196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682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Project Tasks/Steps</a:t>
            </a:r>
            <a:endParaRPr lang="en-CA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3BDA5FDF-DA3E-7D30-6519-C2D9A6BCE9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403348"/>
              </p:ext>
            </p:extLst>
          </p:nvPr>
        </p:nvGraphicFramePr>
        <p:xfrm>
          <a:off x="913795" y="2076450"/>
          <a:ext cx="10353762" cy="371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424EB44-4F8F-C585-EB59-82969A4F9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7482" y="4119435"/>
            <a:ext cx="12001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7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Results: Raw Data</a:t>
            </a:r>
            <a:endParaRPr lang="en-CA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9DD7606D-69D6-4A0D-CD8B-F05C112A9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582" y="2049266"/>
            <a:ext cx="8398249" cy="453609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82F379-8B62-8233-6262-94521F80D5E4}"/>
              </a:ext>
            </a:extLst>
          </p:cNvPr>
          <p:cNvSpPr txBox="1"/>
          <p:nvPr/>
        </p:nvSpPr>
        <p:spPr>
          <a:xfrm>
            <a:off x="3684165" y="1713011"/>
            <a:ext cx="482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Table 1: Raw DateFrame from CSV </a:t>
            </a:r>
            <a:endParaRPr lang="en-CA" sz="1400" b="1" dirty="0"/>
          </a:p>
        </p:txBody>
      </p:sp>
    </p:spTree>
    <p:extLst>
      <p:ext uri="{BB962C8B-B14F-4D97-AF65-F5344CB8AC3E}">
        <p14:creationId xmlns:p14="http://schemas.microsoft.com/office/powerpoint/2010/main" val="2324669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90151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Results: Statistical Summary (</a:t>
            </a:r>
            <a:r>
              <a:rPr lang="en-US" dirty="0" err="1"/>
              <a:t>Close_Price</a:t>
            </a:r>
            <a:r>
              <a:rPr lang="en-US" dirty="0"/>
              <a:t>)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657268-BA09-55D3-2562-C7F86BA22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3795" y="1866900"/>
            <a:ext cx="8905875" cy="330517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E7C122-6247-69A8-F281-93F67F304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076" y="3701557"/>
            <a:ext cx="2743200" cy="2790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279929-511E-4081-6407-0C3F3352D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94" y="3720607"/>
            <a:ext cx="2581275" cy="2771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9B1EE-1E4B-8E18-4041-F5D16AB0E6A9}"/>
              </a:ext>
            </a:extLst>
          </p:cNvPr>
          <p:cNvSpPr txBox="1"/>
          <p:nvPr/>
        </p:nvSpPr>
        <p:spPr>
          <a:xfrm>
            <a:off x="2155406" y="1528346"/>
            <a:ext cx="7881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Table 2: Cleaned </a:t>
            </a:r>
            <a:r>
              <a:rPr lang="en-US" sz="1400" b="1" dirty="0" err="1"/>
              <a:t>DataFrame</a:t>
            </a:r>
            <a:r>
              <a:rPr lang="en-US" sz="1400" b="1" dirty="0"/>
              <a:t>, Statistical Summary (</a:t>
            </a:r>
            <a:r>
              <a:rPr lang="en-US" sz="1400" b="1" dirty="0" err="1"/>
              <a:t>Close_Price</a:t>
            </a:r>
            <a:r>
              <a:rPr lang="en-US" sz="1400" b="1" dirty="0"/>
              <a:t>)</a:t>
            </a:r>
            <a:endParaRPr lang="en-CA" sz="1400" b="1" dirty="0"/>
          </a:p>
        </p:txBody>
      </p:sp>
    </p:spTree>
    <p:extLst>
      <p:ext uri="{BB962C8B-B14F-4D97-AF65-F5344CB8AC3E}">
        <p14:creationId xmlns:p14="http://schemas.microsoft.com/office/powerpoint/2010/main" val="3027992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011" y="609600"/>
            <a:ext cx="6310546" cy="12962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Project Results: Statistical Summary (EPS)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3571A55B-8C56-492F-B317-105830ECF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0" y="1"/>
            <a:ext cx="4690532" cy="685800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494843BA-DEF9-406F-8134-09F810F05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326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D84A4B34-20FF-5B04-C3E5-D8A9D1EB8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83" y="165531"/>
            <a:ext cx="3175897" cy="26280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660EDA-8831-4371-380D-6B7FE8714FC4}"/>
              </a:ext>
            </a:extLst>
          </p:cNvPr>
          <p:cNvSpPr txBox="1"/>
          <p:nvPr/>
        </p:nvSpPr>
        <p:spPr>
          <a:xfrm>
            <a:off x="4957011" y="1905802"/>
            <a:ext cx="6310546" cy="38853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Figure 1: Earnings per Share between 2011-2021 for Tech. Companies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18" name="Content Placeholder 1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EB61912-0F1E-AE26-ABCB-E841B3F8F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62703" y="3275045"/>
            <a:ext cx="4187856" cy="2861386"/>
          </a:xfrm>
        </p:spPr>
      </p:pic>
    </p:spTree>
    <p:extLst>
      <p:ext uri="{BB962C8B-B14F-4D97-AF65-F5344CB8AC3E}">
        <p14:creationId xmlns:p14="http://schemas.microsoft.com/office/powerpoint/2010/main" val="2320620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MplFinance</a:t>
            </a:r>
            <a:r>
              <a:rPr lang="en-US" dirty="0"/>
              <a:t> API Application</a:t>
            </a:r>
            <a:endParaRPr lang="en-CA" dirty="0"/>
          </a:p>
        </p:txBody>
      </p:sp>
      <p:pic>
        <p:nvPicPr>
          <p:cNvPr id="4" name="Picture 2" descr="How To Plot Candlestick Stock Charts In Python With MPL Finance - YouTube">
            <a:extLst>
              <a:ext uri="{FF2B5EF4-FFF2-40B4-BE49-F238E27FC236}">
                <a16:creationId xmlns:a16="http://schemas.microsoft.com/office/drawing/2014/main" id="{114CEBB7-15DD-AEE4-067D-690DF47084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7" y="5293569"/>
            <a:ext cx="2415243" cy="135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hart of candlesticks with arrows&#10;&#10;Description automatically generated with medium confidence">
            <a:extLst>
              <a:ext uri="{FF2B5EF4-FFF2-40B4-BE49-F238E27FC236}">
                <a16:creationId xmlns:a16="http://schemas.microsoft.com/office/drawing/2014/main" id="{5B6008FA-E6CC-FC3C-FF74-14FCF1D24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016" y="2212131"/>
            <a:ext cx="7596340" cy="426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18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26196"/>
            <a:ext cx="10506687" cy="755316"/>
          </a:xfrm>
        </p:spPr>
        <p:txBody>
          <a:bodyPr>
            <a:normAutofit/>
          </a:bodyPr>
          <a:lstStyle/>
          <a:p>
            <a:r>
              <a:rPr lang="en-US" dirty="0"/>
              <a:t>Project Results: MPL Finance Application</a:t>
            </a:r>
            <a:endParaRPr lang="en-CA" dirty="0"/>
          </a:p>
        </p:txBody>
      </p:sp>
      <p:pic>
        <p:nvPicPr>
          <p:cNvPr id="7" name="Content Placeholder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752E5806-59C8-F7BF-9416-B3B15149F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1652" y="1483496"/>
            <a:ext cx="7088696" cy="465343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0D6055-3D4C-561C-1903-2316F7ADE494}"/>
              </a:ext>
            </a:extLst>
          </p:cNvPr>
          <p:cNvSpPr txBox="1"/>
          <p:nvPr/>
        </p:nvSpPr>
        <p:spPr>
          <a:xfrm>
            <a:off x="2924679" y="1175719"/>
            <a:ext cx="6342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Figure 2: Google Candlestick Graph between 2020 to 2021</a:t>
            </a:r>
            <a:endParaRPr lang="en-CA" sz="1400" b="1" dirty="0"/>
          </a:p>
        </p:txBody>
      </p:sp>
    </p:spTree>
    <p:extLst>
      <p:ext uri="{BB962C8B-B14F-4D97-AF65-F5344CB8AC3E}">
        <p14:creationId xmlns:p14="http://schemas.microsoft.com/office/powerpoint/2010/main" val="31416753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{D6FE5BB3-20AB-436A-A322-207D55FC91B4}tf11665031_win32</Template>
  <TotalTime>322</TotalTime>
  <Words>496</Words>
  <Application>Microsoft Office PowerPoint</Application>
  <PresentationFormat>Widescreen</PresentationFormat>
  <Paragraphs>103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Nova</vt:lpstr>
      <vt:lpstr>Arial Nova Light</vt:lpstr>
      <vt:lpstr>Calibri</vt:lpstr>
      <vt:lpstr>Monaco</vt:lpstr>
      <vt:lpstr>Wingdings 2</vt:lpstr>
      <vt:lpstr>SlateVTI</vt:lpstr>
      <vt:lpstr>Project 1 – Technology Stock Analysis</vt:lpstr>
      <vt:lpstr>Outline</vt:lpstr>
      <vt:lpstr>Project Introduction</vt:lpstr>
      <vt:lpstr>Project Tasks/Steps</vt:lpstr>
      <vt:lpstr>Project Results: Raw Data</vt:lpstr>
      <vt:lpstr>Project Results: Statistical Summary (Close_Price)</vt:lpstr>
      <vt:lpstr>Project Results: Statistical Summary (EPS)</vt:lpstr>
      <vt:lpstr>MplFinance API Application</vt:lpstr>
      <vt:lpstr>Project Results: MPL Finance Application</vt:lpstr>
      <vt:lpstr>Project Results: MPL Finance Application</vt:lpstr>
      <vt:lpstr>Project Results: MPL Finance Application</vt:lpstr>
      <vt:lpstr>Project Results: MPL Finance Application</vt:lpstr>
      <vt:lpstr>Project Results: MPL Finance Application</vt:lpstr>
      <vt:lpstr>Project Results: Google Analysis</vt:lpstr>
      <vt:lpstr>Project Results : Correlations</vt:lpstr>
      <vt:lpstr>Project Conclusions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– Tech. Stock Analysis</dc:title>
  <dc:creator>Mohamed Akl</dc:creator>
  <cp:lastModifiedBy>Mohamed Akl</cp:lastModifiedBy>
  <cp:revision>14</cp:revision>
  <dcterms:created xsi:type="dcterms:W3CDTF">2023-10-05T22:27:43Z</dcterms:created>
  <dcterms:modified xsi:type="dcterms:W3CDTF">2023-10-10T22:15:11Z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